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9144000"/>
  <p:notesSz cx="6858000" cy="9144000"/>
  <p:embeddedFontLst>
    <p:embeddedFont>
      <p:font typeface="Tahoma"/>
      <p:regular r:id="rId77"/>
      <p:bold r:id="rId78"/>
    </p:embeddedFont>
    <p:embeddedFont>
      <p:font typeface="Noto Sans Symbols"/>
      <p:regular r:id="rId79"/>
      <p:bold r:id="rId80"/>
    </p:embeddedFont>
    <p:embeddedFont>
      <p:font typeface="Cambria Math"/>
      <p:regular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82" roundtripDataSignature="AMtx7mgLh0e20ReWnf6O7w6UhoiIQuTc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342EB1-F489-4BB2-AE30-B5D3FE5C452F}">
  <a:tblStyle styleId="{B5342EB1-F489-4BB2-AE30-B5D3FE5C452F}" styleName="Table_0">
    <a:wholeTbl>
      <a:tcTxStyle b="off" i="off">
        <a:font>
          <a:latin typeface="Tahoma"/>
          <a:ea typeface="Tahoma"/>
          <a:cs typeface="Tahom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ahoma"/>
          <a:ea typeface="Tahoma"/>
          <a:cs typeface="Tahoma"/>
        </a:font>
        <a:schemeClr val="lt1"/>
      </a:tcTxStyle>
      <a:tcStyle>
        <a:fill>
          <a:solidFill>
            <a:schemeClr val="accent1"/>
          </a:solidFill>
        </a:fill>
      </a:tcStyle>
    </a:lastCol>
    <a:firstCol>
      <a:tcTxStyle b="on" i="off">
        <a:font>
          <a:latin typeface="Tahoma"/>
          <a:ea typeface="Tahoma"/>
          <a:cs typeface="Tahoma"/>
        </a:font>
        <a:schemeClr val="lt1"/>
      </a:tcTxStyle>
      <a:tcStyle>
        <a:fill>
          <a:solidFill>
            <a:schemeClr val="accent1"/>
          </a:solidFill>
        </a:fill>
      </a:tcStyle>
    </a:firstCol>
    <a:lastRow>
      <a:tcTxStyle b="on" i="off">
        <a:font>
          <a:latin typeface="Tahoma"/>
          <a:ea typeface="Tahoma"/>
          <a:cs typeface="Tahom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ahoma"/>
          <a:ea typeface="Tahoma"/>
          <a:cs typeface="Tahom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otoSansSymbols-bold.fntdata"/><Relationship Id="rId82" Type="http://customschemas.google.com/relationships/presentationmetadata" Target="metadata"/><Relationship Id="rId81" Type="http://schemas.openxmlformats.org/officeDocument/2006/relationships/font" Target="fonts/CambriaMath-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Tahom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NotoSansSymbols-regular.fntdata"/><Relationship Id="rId34" Type="http://schemas.openxmlformats.org/officeDocument/2006/relationships/slide" Target="slides/slide28.xml"/><Relationship Id="rId78" Type="http://schemas.openxmlformats.org/officeDocument/2006/relationships/font" Target="fonts/Tahom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 name="Google Shape;21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w1.1</a:t>
            </a:r>
            <a:endParaRPr/>
          </a:p>
        </p:txBody>
      </p:sp>
      <p:sp>
        <p:nvSpPr>
          <p:cNvPr id="213" name="Google Shape;213;p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6" name="Google Shape;36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4" name="Google Shape;37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3" name="Google Shape;41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1" name="Google Shape;42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9" name="Google Shape;42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2019 w1.1</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2" name="Google Shape;47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This is a general proof.</a:t>
            </a:r>
            <a:endParaRPr/>
          </a:p>
          <a:p>
            <a:pPr indent="0" lvl="0" marL="0" rtl="0" algn="l">
              <a:spcBef>
                <a:spcPts val="360"/>
              </a:spcBef>
              <a:spcAft>
                <a:spcPts val="0"/>
              </a:spcAft>
              <a:buNone/>
            </a:pPr>
            <a:r>
              <a:rPr lang="en-US"/>
              <a:t>We make no assumptions about the structure of the bipartite graph.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5" name="Google Shape;51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2" name="Google Shape;55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20170101</a:t>
            </a:r>
            <a:endParaRPr/>
          </a:p>
        </p:txBody>
      </p:sp>
      <p:sp>
        <p:nvSpPr>
          <p:cNvPr id="553" name="Google Shape;553;p2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9" name="Google Shape;55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0" name="Google Shape;560;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3" name="Google Shape;57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1" name="Google Shape;58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2" name="Google Shape;582;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9" name="Google Shape;58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6" name="Google Shape;59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7" name="Google Shape;597;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4" name="Google Shape;60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5" name="Google Shape;60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9" name="Google Shape;62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2" name="Google Shape;65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0" name="Google Shape;66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7" name="Google Shape;66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2" name="Google Shape;70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3" name="Google Shape;703;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 greedy deterministic or randomized (it is deterministic!!)</a:t>
            </a:r>
            <a:endParaRPr/>
          </a:p>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given a particular input, will always produce the same output,</a:t>
            </a:r>
            <a:endParaRPr/>
          </a:p>
          <a:p>
            <a:pPr indent="0" lvl="0" marL="0" rtl="0" algn="l">
              <a:spcBef>
                <a:spcPts val="36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0" name="Google Shape;71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7" name="Google Shape;71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5" name="Google Shape;72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3" name="Google Shape;73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1" name="Google Shape;74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9" name="Google Shape;74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7" name="Google Shape;75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8" name="Google Shape;758;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6" name="Google Shape;76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7" name="Google Shape;767;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4" name="Google Shape;774;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2" name="Google Shape;78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0" name="Google Shape;79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8" name="Google Shape;79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6" name="Google Shape;80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4" name="Google Shape;81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2" name="Google Shape;82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0" name="Google Shape;83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5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8" name="Google Shape;83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exhausts budget:</a:t>
            </a:r>
            <a:endParaRPr/>
          </a:p>
          <a:p>
            <a:pPr indent="0" lvl="0" marL="0" rtl="0" algn="l">
              <a:spcBef>
                <a:spcPts val="360"/>
              </a:spcBef>
              <a:spcAft>
                <a:spcPts val="0"/>
              </a:spcAft>
              <a:buNone/>
            </a:pPr>
            <a:r>
              <a:rPr lang="en-US"/>
              <a:t>-- remember, optimal exhausts both budgets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GENERAL PROOF</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6" name="Google Shape;84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7" name="Google Shape;847;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Whatever is not used should be assigned to A2 (since if we could assign to A1 we would since we still have the budget)</a:t>
            </a:r>
            <a:endParaRPr/>
          </a:p>
          <a:p>
            <a:pPr indent="0" lvl="0" marL="0" rtl="0" algn="l">
              <a:spcBef>
                <a:spcPts val="540"/>
              </a:spcBef>
              <a:spcAft>
                <a:spcPts val="0"/>
              </a:spcAft>
              <a:buNone/>
            </a:pPr>
            <a:r>
              <a:rPr lang="en-US" sz="1800"/>
              <a:t>CASE 1) Less than half of A1’s queries got assigned to A2. So y&gt;B/2</a:t>
            </a:r>
            <a:endParaRPr/>
          </a:p>
          <a:p>
            <a:pPr indent="0" lvl="0" marL="0" rtl="0" algn="l">
              <a:spcBef>
                <a:spcPts val="540"/>
              </a:spcBef>
              <a:spcAft>
                <a:spcPts val="0"/>
              </a:spcAft>
              <a:buNone/>
            </a:pPr>
            <a:r>
              <a:rPr lang="en-US" sz="1800"/>
              <a:t>CASE 2) If more than half of A1’s queries got assigned to A2. </a:t>
            </a:r>
            <a:endParaRPr/>
          </a:p>
          <a:p>
            <a:pPr indent="0" lvl="0" marL="0" rtl="0" algn="l">
              <a:spcBef>
                <a:spcPts val="540"/>
              </a:spcBef>
              <a:spcAft>
                <a:spcPts val="0"/>
              </a:spcAft>
              <a:buNone/>
            </a:pPr>
            <a:r>
              <a:rPr lang="en-US" sz="1800"/>
              <a:t>Consider last of A1s queries assigned to A2. At that time B2 &gt; B1 since balance chose A2</a:t>
            </a:r>
            <a:endParaRPr/>
          </a:p>
          <a:p>
            <a:pPr indent="0" lvl="0" marL="0" rtl="0" algn="l">
              <a:spcBef>
                <a:spcPts val="540"/>
              </a:spcBef>
              <a:spcAft>
                <a:spcPts val="0"/>
              </a:spcAft>
              <a:buNone/>
            </a:pPr>
            <a:r>
              <a:rPr lang="en-US" sz="1800"/>
              <a:t>Since more than half of the B queries that the optimum algorithm assigns to A1 are assigned to A2 by balance, the remaining budget of A2 was less than B/2</a:t>
            </a:r>
            <a:endParaRPr/>
          </a:p>
          <a:p>
            <a:pPr indent="0" lvl="0" marL="0" rtl="0" algn="l">
              <a:spcBef>
                <a:spcPts val="540"/>
              </a:spcBef>
              <a:spcAft>
                <a:spcPts val="0"/>
              </a:spcAft>
              <a:buNone/>
            </a:pPr>
            <a:r>
              <a:rPr lang="en-US" sz="1800"/>
              <a:t>And remaining budget of A1 is also &lt; B/2</a:t>
            </a:r>
            <a:endParaRPr/>
          </a:p>
          <a:p>
            <a:pPr indent="0" lvl="0" marL="0" rtl="0" algn="l">
              <a:spcBef>
                <a:spcPts val="540"/>
              </a:spcBef>
              <a:spcAft>
                <a:spcPts val="0"/>
              </a:spcAft>
              <a:buNone/>
            </a:pPr>
            <a:r>
              <a:rPr lang="en-US" sz="1800"/>
              <a:t>Budgets only decrease so x &lt; B/2</a:t>
            </a:r>
            <a:endParaRPr/>
          </a:p>
          <a:p>
            <a:pPr indent="0" lvl="0" marL="0" rtl="0" algn="l">
              <a:spcBef>
                <a:spcPts val="540"/>
              </a:spcBef>
              <a:spcAft>
                <a:spcPts val="0"/>
              </a:spcAft>
              <a:buNone/>
            </a:pPr>
            <a:r>
              <a:rPr lang="en-US" sz="1800"/>
              <a:t>Since x + y = B, y&gt;= x</a:t>
            </a:r>
            <a:endParaRPr/>
          </a:p>
          <a:p>
            <a:pPr indent="0" lvl="0" marL="0" rtl="0" algn="l">
              <a:spcBef>
                <a:spcPts val="540"/>
              </a:spcBef>
              <a:spcAft>
                <a:spcPts val="0"/>
              </a:spcAft>
              <a:buNone/>
            </a:pPr>
            <a:r>
              <a:t/>
            </a:r>
            <a:endParaRPr sz="1800"/>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 Since more than half of the B  queries that</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the optimum algorithm assigns to A1  are assigned to A2  by Balance, we</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know that when q  was assigned, the remaining budget of A2  was less than</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B/ 2.</a:t>
            </a:r>
            <a:endParaRPr/>
          </a:p>
          <a:p>
            <a:pPr indent="0" lvl="0" marL="0" rtl="0" algn="l">
              <a:spcBef>
                <a:spcPts val="540"/>
              </a:spcBef>
              <a:spcAft>
                <a:spcPts val="0"/>
              </a:spcAft>
              <a:buNone/>
            </a:pPr>
            <a:r>
              <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5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4" name="Google Shape;88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5" name="Google Shape;885;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Whatever is not used should be assigned to A2 (since if we could assign to A1 we would since we still have the budget)</a:t>
            </a:r>
            <a:endParaRPr/>
          </a:p>
          <a:p>
            <a:pPr indent="0" lvl="0" marL="0" rtl="0" algn="l">
              <a:spcBef>
                <a:spcPts val="540"/>
              </a:spcBef>
              <a:spcAft>
                <a:spcPts val="0"/>
              </a:spcAft>
              <a:buNone/>
            </a:pPr>
            <a:r>
              <a:rPr lang="en-US" sz="1800"/>
              <a:t>CASE 1) Less than half of A1’s queries got assigned to A2. So y&gt;B/2</a:t>
            </a:r>
            <a:endParaRPr/>
          </a:p>
          <a:p>
            <a:pPr indent="0" lvl="0" marL="0" rtl="0" algn="l">
              <a:spcBef>
                <a:spcPts val="540"/>
              </a:spcBef>
              <a:spcAft>
                <a:spcPts val="0"/>
              </a:spcAft>
              <a:buNone/>
            </a:pPr>
            <a:r>
              <a:rPr lang="en-US" sz="1800"/>
              <a:t>CASE 2) If more than half of A1’s queries got assigned to A2. </a:t>
            </a:r>
            <a:endParaRPr/>
          </a:p>
          <a:p>
            <a:pPr indent="0" lvl="0" marL="0" rtl="0" algn="l">
              <a:spcBef>
                <a:spcPts val="540"/>
              </a:spcBef>
              <a:spcAft>
                <a:spcPts val="0"/>
              </a:spcAft>
              <a:buNone/>
            </a:pPr>
            <a:r>
              <a:rPr lang="en-US" sz="1800"/>
              <a:t>Consider the last of A1s queries assigned to A2. At that time B2 &gt; B1 since balance chose A2.</a:t>
            </a:r>
            <a:endParaRPr/>
          </a:p>
          <a:p>
            <a:pPr indent="0" lvl="0" marL="0" rtl="0" algn="l">
              <a:spcBef>
                <a:spcPts val="540"/>
              </a:spcBef>
              <a:spcAft>
                <a:spcPts val="0"/>
              </a:spcAft>
              <a:buNone/>
            </a:pPr>
            <a:r>
              <a:rPr lang="en-US" sz="1800"/>
              <a:t>Since more than half of the B queries that the optimum algorithm assigns to A1 are assigned to A2 by balance, the remaining budget of A2 was less than B/2</a:t>
            </a:r>
            <a:endParaRPr/>
          </a:p>
          <a:p>
            <a:pPr indent="0" lvl="0" marL="0" rtl="0" algn="l">
              <a:spcBef>
                <a:spcPts val="540"/>
              </a:spcBef>
              <a:spcAft>
                <a:spcPts val="0"/>
              </a:spcAft>
              <a:buNone/>
            </a:pPr>
            <a:r>
              <a:rPr lang="en-US" sz="1800"/>
              <a:t>And remaining budget of A1 is also &lt; B/2</a:t>
            </a:r>
            <a:endParaRPr/>
          </a:p>
          <a:p>
            <a:pPr indent="0" lvl="0" marL="0" rtl="0" algn="l">
              <a:spcBef>
                <a:spcPts val="540"/>
              </a:spcBef>
              <a:spcAft>
                <a:spcPts val="0"/>
              </a:spcAft>
              <a:buNone/>
            </a:pPr>
            <a:r>
              <a:rPr lang="en-US" sz="1800"/>
              <a:t>Budgets only decrease so x &lt; B/2</a:t>
            </a:r>
            <a:endParaRPr/>
          </a:p>
          <a:p>
            <a:pPr indent="0" lvl="0" marL="0" rtl="0" algn="l">
              <a:spcBef>
                <a:spcPts val="540"/>
              </a:spcBef>
              <a:spcAft>
                <a:spcPts val="0"/>
              </a:spcAft>
              <a:buNone/>
            </a:pPr>
            <a:r>
              <a:rPr lang="en-US" sz="1800"/>
              <a:t>Since x + y = B, y&gt;= x</a:t>
            </a:r>
            <a:endParaRPr/>
          </a:p>
          <a:p>
            <a:pPr indent="0" lvl="0" marL="0" rtl="0" algn="l">
              <a:spcBef>
                <a:spcPts val="540"/>
              </a:spcBef>
              <a:spcAft>
                <a:spcPts val="0"/>
              </a:spcAft>
              <a:buNone/>
            </a:pPr>
            <a:r>
              <a:t/>
            </a:r>
            <a:endParaRPr sz="1800"/>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 Since more than half of the B  queries that</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the optimum algorithm assigns to A1  are assigned to A2  by Balance, we</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know that when q  was assigned, the remaining budget of A2  was less than</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B/ 2.</a:t>
            </a:r>
            <a:endParaRPr/>
          </a:p>
          <a:p>
            <a:pPr indent="0" lvl="0" marL="0" rtl="0" algn="l">
              <a:spcBef>
                <a:spcPts val="540"/>
              </a:spcBef>
              <a:spcAft>
                <a:spcPts val="0"/>
              </a:spcAft>
              <a:buNone/>
            </a:pPr>
            <a:r>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7" name="Google Shape;917;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8" name="Google Shape;918;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summer w2.1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5" name="Google Shape;92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6" name="Google Shape;926;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5" name="Google Shape;93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round has revenue B so the approx. total revenue is B x j = BN(1-1/e)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1+1/2+…+1/n</a:t>
            </a:r>
            <a:endParaRPr/>
          </a:p>
          <a:p>
            <a:pPr indent="0" lvl="0" marL="0" rtl="0" algn="l">
              <a:spcBef>
                <a:spcPts val="360"/>
              </a:spcBef>
              <a:spcAft>
                <a:spcPts val="0"/>
              </a:spcAft>
              <a:buNone/>
            </a:pPr>
            <a:r>
              <a:rPr lang="en-US"/>
              <a:t>1+1/2+…+1/(n-j)</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1/(n-j+1)+…+1/n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2018 1.2</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6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3" name="Google Shape;97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4" name="Google Shape;974;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round has revenue B so the approx. total revenue is B x j = BN(1-1/e)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1+1/2+…+1/n</a:t>
            </a:r>
            <a:endParaRPr/>
          </a:p>
          <a:p>
            <a:pPr indent="0" lvl="0" marL="0" rtl="0" algn="l">
              <a:spcBef>
                <a:spcPts val="360"/>
              </a:spcBef>
              <a:spcAft>
                <a:spcPts val="0"/>
              </a:spcAft>
              <a:buNone/>
            </a:pPr>
            <a:r>
              <a:rPr lang="en-US"/>
              <a:t>1+1/2+…+1/(n-j)</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2018 1.2</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8" name="Google Shape;98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9" name="Google Shape;989;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7" name="Google Shape;99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4" name="Google Shape;100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5" name="Google Shape;1005;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Psi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2" name="Google Shape;101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9" name="Google Shape;1019;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6" name="Google Shape;102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3" name="Google Shape;103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 name="Google Shape;16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7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200"/>
              <a:buNone/>
              <a:defRPr sz="3200"/>
            </a:lvl1pPr>
            <a:lvl2pPr lvl="1" algn="ctr">
              <a:spcBef>
                <a:spcPts val="480"/>
              </a:spcBef>
              <a:spcAft>
                <a:spcPts val="0"/>
              </a:spcAft>
              <a:buSzPts val="2400"/>
              <a:buNone/>
              <a:defRPr/>
            </a:lvl2pPr>
            <a:lvl3pPr lvl="2" algn="ctr">
              <a:spcBef>
                <a:spcPts val="440"/>
              </a:spcBef>
              <a:spcAft>
                <a:spcPts val="0"/>
              </a:spcAft>
              <a:buSzPts val="2200"/>
              <a:buFont typeface="Calibri"/>
              <a:buNone/>
              <a:defRPr/>
            </a:lvl3pPr>
            <a:lvl4pPr lvl="3" algn="ctr">
              <a:spcBef>
                <a:spcPts val="400"/>
              </a:spcBef>
              <a:spcAft>
                <a:spcPts val="0"/>
              </a:spcAft>
              <a:buSzPts val="2000"/>
              <a:buFont typeface="Calibri"/>
              <a:buNone/>
              <a:defRPr/>
            </a:lvl4pPr>
            <a:lvl5pPr lvl="4" algn="ctr">
              <a:spcBef>
                <a:spcPts val="400"/>
              </a:spcBef>
              <a:spcAft>
                <a:spcPts val="0"/>
              </a:spcAft>
              <a:buSzPts val="2000"/>
              <a:buFont typeface="Calibri"/>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18" name="Google Shape;18;p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1"/>
          <p:cNvSpPr txBox="1"/>
          <p:nvPr>
            <p:ph idx="1" type="body"/>
          </p:nvPr>
        </p:nvSpPr>
        <p:spPr>
          <a:xfrm rot="5400000">
            <a:off x="2247900" y="-114300"/>
            <a:ext cx="46482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73"/>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Font typeface="Calibri"/>
              <a:buNone/>
              <a:defRPr sz="1600"/>
            </a:lvl3pPr>
            <a:lvl4pPr indent="-228600" lvl="3" marL="1828800" algn="l">
              <a:spcBef>
                <a:spcPts val="280"/>
              </a:spcBef>
              <a:spcAft>
                <a:spcPts val="0"/>
              </a:spcAft>
              <a:buSzPts val="1400"/>
              <a:buFont typeface="Calibri"/>
              <a:buNone/>
              <a:defRPr sz="1400"/>
            </a:lvl4pPr>
            <a:lvl5pPr indent="-228600" lvl="4" marL="2286000" algn="l">
              <a:spcBef>
                <a:spcPts val="280"/>
              </a:spcBef>
              <a:spcAft>
                <a:spcPts val="0"/>
              </a:spcAft>
              <a:buSzPts val="1400"/>
              <a:buFont typeface="Calibri"/>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35" name="Google Shape;35;p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76"/>
          <p:cNvSpPr txBox="1"/>
          <p:nvPr>
            <p:ph idx="1" type="body"/>
          </p:nvPr>
        </p:nvSpPr>
        <p:spPr>
          <a:xfrm>
            <a:off x="685800" y="1371600"/>
            <a:ext cx="38100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Font typeface="Calibri"/>
              <a:buChar char="•"/>
              <a:defRPr sz="2000"/>
            </a:lvl3pPr>
            <a:lvl4pPr indent="-342900" lvl="3" marL="1828800" algn="l">
              <a:spcBef>
                <a:spcPts val="360"/>
              </a:spcBef>
              <a:spcAft>
                <a:spcPts val="0"/>
              </a:spcAft>
              <a:buSzPts val="1800"/>
              <a:buFont typeface="Calibri"/>
              <a:buChar char="–"/>
              <a:defRPr sz="1800"/>
            </a:lvl4pPr>
            <a:lvl5pPr indent="-342900" lvl="4" marL="2286000" algn="l">
              <a:spcBef>
                <a:spcPts val="360"/>
              </a:spcBef>
              <a:spcAft>
                <a:spcPts val="0"/>
              </a:spcAft>
              <a:buSzPts val="1800"/>
              <a:buFont typeface="Calibri"/>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1" name="Google Shape;41;p76"/>
          <p:cNvSpPr txBox="1"/>
          <p:nvPr>
            <p:ph idx="2" type="body"/>
          </p:nvPr>
        </p:nvSpPr>
        <p:spPr>
          <a:xfrm>
            <a:off x="4648200" y="1447800"/>
            <a:ext cx="38100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Font typeface="Calibri"/>
              <a:buChar char="•"/>
              <a:defRPr sz="2000"/>
            </a:lvl3pPr>
            <a:lvl4pPr indent="-342900" lvl="3" marL="1828800" algn="l">
              <a:spcBef>
                <a:spcPts val="360"/>
              </a:spcBef>
              <a:spcAft>
                <a:spcPts val="0"/>
              </a:spcAft>
              <a:buSzPts val="1800"/>
              <a:buFont typeface="Calibri"/>
              <a:buChar char="–"/>
              <a:defRPr sz="1800"/>
            </a:lvl4pPr>
            <a:lvl5pPr indent="-342900" lvl="4" marL="2286000" algn="l">
              <a:spcBef>
                <a:spcPts val="360"/>
              </a:spcBef>
              <a:spcAft>
                <a:spcPts val="0"/>
              </a:spcAft>
              <a:buSzPts val="1800"/>
              <a:buFont typeface="Calibri"/>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2" name="Google Shape;42;p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Calibri"/>
              <a:buNone/>
              <a:defRPr b="1" sz="1800"/>
            </a:lvl3pPr>
            <a:lvl4pPr indent="-228600" lvl="3" marL="1828800" algn="l">
              <a:spcBef>
                <a:spcPts val="320"/>
              </a:spcBef>
              <a:spcAft>
                <a:spcPts val="0"/>
              </a:spcAft>
              <a:buSzPts val="1600"/>
              <a:buFont typeface="Calibri"/>
              <a:buNone/>
              <a:defRPr b="1" sz="1600"/>
            </a:lvl4pPr>
            <a:lvl5pPr indent="-228600" lvl="4" marL="2286000" algn="l">
              <a:spcBef>
                <a:spcPts val="320"/>
              </a:spcBef>
              <a:spcAft>
                <a:spcPts val="0"/>
              </a:spcAft>
              <a:buSzPts val="1600"/>
              <a:buFont typeface="Calibri"/>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8" name="Google Shape;48;p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Font typeface="Calibri"/>
              <a:buChar char="•"/>
              <a:defRPr sz="1800"/>
            </a:lvl3pPr>
            <a:lvl4pPr indent="-330200" lvl="3" marL="1828800" algn="l">
              <a:spcBef>
                <a:spcPts val="320"/>
              </a:spcBef>
              <a:spcAft>
                <a:spcPts val="0"/>
              </a:spcAft>
              <a:buSzPts val="1600"/>
              <a:buFont typeface="Calibri"/>
              <a:buChar char="–"/>
              <a:defRPr sz="1600"/>
            </a:lvl4pPr>
            <a:lvl5pPr indent="-330200" lvl="4" marL="2286000" algn="l">
              <a:spcBef>
                <a:spcPts val="320"/>
              </a:spcBef>
              <a:spcAft>
                <a:spcPts val="0"/>
              </a:spcAft>
              <a:buSzPts val="1600"/>
              <a:buFont typeface="Calibri"/>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9" name="Google Shape;49;p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Calibri"/>
              <a:buNone/>
              <a:defRPr b="1" sz="1800"/>
            </a:lvl3pPr>
            <a:lvl4pPr indent="-228600" lvl="3" marL="1828800" algn="l">
              <a:spcBef>
                <a:spcPts val="320"/>
              </a:spcBef>
              <a:spcAft>
                <a:spcPts val="0"/>
              </a:spcAft>
              <a:buSzPts val="1600"/>
              <a:buFont typeface="Calibri"/>
              <a:buNone/>
              <a:defRPr b="1" sz="1600"/>
            </a:lvl4pPr>
            <a:lvl5pPr indent="-228600" lvl="4" marL="2286000" algn="l">
              <a:spcBef>
                <a:spcPts val="320"/>
              </a:spcBef>
              <a:spcAft>
                <a:spcPts val="0"/>
              </a:spcAft>
              <a:buSzPts val="1600"/>
              <a:buFont typeface="Calibri"/>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0" name="Google Shape;50;p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Font typeface="Calibri"/>
              <a:buChar char="•"/>
              <a:defRPr sz="1800"/>
            </a:lvl3pPr>
            <a:lvl4pPr indent="-330200" lvl="3" marL="1828800" algn="l">
              <a:spcBef>
                <a:spcPts val="320"/>
              </a:spcBef>
              <a:spcAft>
                <a:spcPts val="0"/>
              </a:spcAft>
              <a:buSzPts val="1600"/>
              <a:buFont typeface="Calibri"/>
              <a:buChar char="–"/>
              <a:defRPr sz="1600"/>
            </a:lvl4pPr>
            <a:lvl5pPr indent="-330200" lvl="4" marL="2286000" algn="l">
              <a:spcBef>
                <a:spcPts val="320"/>
              </a:spcBef>
              <a:spcAft>
                <a:spcPts val="0"/>
              </a:spcAft>
              <a:buSzPts val="1600"/>
              <a:buFont typeface="Calibri"/>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1" name="Google Shape;51;p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Calibri"/>
              <a:buChar char="•"/>
              <a:defRPr sz="2400"/>
            </a:lvl3pPr>
            <a:lvl4pPr indent="-355600" lvl="3" marL="1828800" algn="l">
              <a:spcBef>
                <a:spcPts val="400"/>
              </a:spcBef>
              <a:spcAft>
                <a:spcPts val="0"/>
              </a:spcAft>
              <a:buSzPts val="2000"/>
              <a:buFont typeface="Calibri"/>
              <a:buChar char="–"/>
              <a:defRPr sz="2000"/>
            </a:lvl4pPr>
            <a:lvl5pPr indent="-355600" lvl="4" marL="2286000" algn="l">
              <a:spcBef>
                <a:spcPts val="400"/>
              </a:spcBef>
              <a:spcAft>
                <a:spcPts val="0"/>
              </a:spcAft>
              <a:buSzPts val="2000"/>
              <a:buFont typeface="Calibri"/>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1" name="Google Shape;61;p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Font typeface="Calibri"/>
              <a:buNone/>
              <a:defRPr sz="1000"/>
            </a:lvl3pPr>
            <a:lvl4pPr indent="-228600" lvl="3" marL="1828800" algn="l">
              <a:spcBef>
                <a:spcPts val="180"/>
              </a:spcBef>
              <a:spcAft>
                <a:spcPts val="0"/>
              </a:spcAft>
              <a:buSzPts val="900"/>
              <a:buFont typeface="Calibri"/>
              <a:buNone/>
              <a:defRPr sz="900"/>
            </a:lvl4pPr>
            <a:lvl5pPr indent="-228600" lvl="4" marL="2286000" algn="l">
              <a:spcBef>
                <a:spcPts val="180"/>
              </a:spcBef>
              <a:spcAft>
                <a:spcPts val="0"/>
              </a:spcAft>
              <a:buSzPts val="900"/>
              <a:buFont typeface="Calibri"/>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2" name="Google Shape;62;p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0"/>
          <p:cNvSpPr/>
          <p:nvPr>
            <p:ph idx="2" type="pic"/>
          </p:nvPr>
        </p:nvSpPr>
        <p:spPr>
          <a:xfrm>
            <a:off x="1792288" y="612775"/>
            <a:ext cx="5486400" cy="4114800"/>
          </a:xfrm>
          <a:prstGeom prst="rect">
            <a:avLst/>
          </a:prstGeom>
          <a:noFill/>
          <a:ln>
            <a:noFill/>
          </a:ln>
        </p:spPr>
      </p:sp>
      <p:sp>
        <p:nvSpPr>
          <p:cNvPr id="68" name="Google Shape;68;p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Font typeface="Calibri"/>
              <a:buNone/>
              <a:defRPr sz="1000"/>
            </a:lvl3pPr>
            <a:lvl4pPr indent="-228600" lvl="3" marL="1828800" algn="l">
              <a:spcBef>
                <a:spcPts val="180"/>
              </a:spcBef>
              <a:spcAft>
                <a:spcPts val="0"/>
              </a:spcAft>
              <a:buSzPts val="900"/>
              <a:buFont typeface="Calibri"/>
              <a:buNone/>
              <a:defRPr sz="900"/>
            </a:lvl4pPr>
            <a:lvl5pPr indent="-228600" lvl="4" marL="2286000" algn="l">
              <a:spcBef>
                <a:spcPts val="180"/>
              </a:spcBef>
              <a:spcAft>
                <a:spcPts val="0"/>
              </a:spcAft>
              <a:buSzPts val="900"/>
              <a:buFont typeface="Calibri"/>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9" name="Google Shape;69;p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0000FF"/>
                </a:solidFill>
                <a:latin typeface="Calibri"/>
                <a:ea typeface="Calibri"/>
                <a:cs typeface="Calibri"/>
                <a:sym typeface="Calibri"/>
              </a:defRPr>
            </a:lvl1pPr>
            <a:lvl2pPr lvl="1"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1" name="Google Shape;11;p7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2"/>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2"/>
              </a:buClr>
              <a:buSzPts val="2400"/>
              <a:buFont typeface="Noto Sans Symbols"/>
              <a:buChar char="⮚"/>
              <a:defRPr b="0" i="0" sz="2400" u="none" cap="none" strike="noStrike">
                <a:solidFill>
                  <a:schemeClr val="dk1"/>
                </a:solidFill>
                <a:latin typeface="Calibri"/>
                <a:ea typeface="Calibri"/>
                <a:cs typeface="Calibri"/>
                <a:sym typeface="Calibri"/>
              </a:defRPr>
            </a:lvl2pPr>
            <a:lvl3pPr indent="-368300" lvl="2" marL="1371600" marR="0" rtl="0" algn="l">
              <a:spcBef>
                <a:spcPts val="440"/>
              </a:spcBef>
              <a:spcAft>
                <a:spcPts val="0"/>
              </a:spcAft>
              <a:buClr>
                <a:schemeClr val="dk2"/>
              </a:buClr>
              <a:buSzPts val="2200"/>
              <a:buFont typeface="Calibri"/>
              <a:buChar char="•"/>
              <a:defRPr b="0" i="0" sz="22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13" name="Google Shape;13;p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14" name="Google Shape;14;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Hopcroft-Karp_algorith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533400" y="1447800"/>
            <a:ext cx="7924800"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b="0" lang="en-US" sz="5400"/>
              <a:t>Web Advertising</a:t>
            </a:r>
            <a:endParaRPr/>
          </a:p>
        </p:txBody>
      </p:sp>
      <p:sp>
        <p:nvSpPr>
          <p:cNvPr id="90" name="Google Shape;90;p1"/>
          <p:cNvSpPr txBox="1"/>
          <p:nvPr/>
        </p:nvSpPr>
        <p:spPr>
          <a:xfrm>
            <a:off x="1371600" y="4800600"/>
            <a:ext cx="6705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a:p>
        </p:txBody>
      </p:sp>
      <p:sp>
        <p:nvSpPr>
          <p:cNvPr id="91" name="Google Shape;91;p1"/>
          <p:cNvSpPr txBox="1"/>
          <p:nvPr/>
        </p:nvSpPr>
        <p:spPr>
          <a:xfrm>
            <a:off x="2291568" y="3429000"/>
            <a:ext cx="45608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Tahoma"/>
                <a:ea typeface="Tahoma"/>
                <a:cs typeface="Tahoma"/>
                <a:sym typeface="Tahoma"/>
              </a:rPr>
              <a:t>Professor Wei-Min Shen</a:t>
            </a:r>
            <a:endParaRPr/>
          </a:p>
          <a:p>
            <a:pPr indent="0" lvl="0" marL="0" marR="0" rtl="0" algn="ctr">
              <a:spcBef>
                <a:spcPts val="0"/>
              </a:spcBef>
              <a:spcAft>
                <a:spcPts val="0"/>
              </a:spcAft>
              <a:buNone/>
            </a:pPr>
            <a:r>
              <a:rPr lang="en-US" sz="2400">
                <a:solidFill>
                  <a:schemeClr val="dk1"/>
                </a:solidFill>
                <a:latin typeface="Tahoma"/>
                <a:ea typeface="Tahoma"/>
                <a:cs typeface="Tahoma"/>
                <a:sym typeface="Tahoma"/>
              </a:rPr>
              <a:t>University of Southern California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Matching Keywords with Searches</a:t>
            </a:r>
            <a:endParaRPr/>
          </a:p>
        </p:txBody>
      </p:sp>
      <p:sp>
        <p:nvSpPr>
          <p:cNvPr id="177" name="Google Shape;177;p1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Match types: exact, phrase, broad, negative</a:t>
            </a:r>
            <a:endParaRPr/>
          </a:p>
        </p:txBody>
      </p:sp>
      <p:sp>
        <p:nvSpPr>
          <p:cNvPr id="178" name="Google Shape;178;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9" name="Google Shape;179;p10"/>
          <p:cNvPicPr preferRelativeResize="0"/>
          <p:nvPr/>
        </p:nvPicPr>
        <p:blipFill rotWithShape="1">
          <a:blip r:embed="rId3">
            <a:alphaModFix/>
          </a:blip>
          <a:srcRect b="0" l="0" r="0" t="0"/>
          <a:stretch/>
        </p:blipFill>
        <p:spPr>
          <a:xfrm>
            <a:off x="1066800" y="2286000"/>
            <a:ext cx="6172200" cy="3270214"/>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152400" y="1981200"/>
            <a:ext cx="8839200" cy="497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Online Algorithms</a:t>
            </a:r>
            <a:endParaRPr/>
          </a:p>
        </p:txBody>
      </p:sp>
      <p:sp>
        <p:nvSpPr>
          <p:cNvPr id="187" name="Google Shape;187;p1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solidFill>
                  <a:srgbClr val="FF0000"/>
                </a:solidFill>
              </a:rPr>
              <a:t>Classic model of algorithms</a:t>
            </a:r>
            <a:endParaRPr/>
          </a:p>
          <a:p>
            <a:pPr indent="-285750" lvl="1" marL="742950" rtl="0" algn="l">
              <a:spcBef>
                <a:spcPts val="400"/>
              </a:spcBef>
              <a:spcAft>
                <a:spcPts val="0"/>
              </a:spcAft>
              <a:buSzPts val="2000"/>
              <a:buChar char="⮚"/>
            </a:pPr>
            <a:r>
              <a:rPr lang="en-US" sz="2000"/>
              <a:t>Use the entire input to compute some result</a:t>
            </a:r>
            <a:endParaRPr/>
          </a:p>
          <a:p>
            <a:pPr indent="-228600" lvl="2" marL="1143000" rtl="0" algn="l">
              <a:spcBef>
                <a:spcPts val="360"/>
              </a:spcBef>
              <a:spcAft>
                <a:spcPts val="0"/>
              </a:spcAft>
              <a:buSzPts val="1800"/>
              <a:buFont typeface="Calibri"/>
              <a:buChar char="•"/>
            </a:pPr>
            <a:r>
              <a:rPr lang="en-US" sz="1800"/>
              <a:t>“offline algorithm”</a:t>
            </a:r>
            <a:endParaRPr/>
          </a:p>
          <a:p>
            <a:pPr indent="-209550" lvl="1" marL="742950" rtl="0" algn="l">
              <a:spcBef>
                <a:spcPts val="240"/>
              </a:spcBef>
              <a:spcAft>
                <a:spcPts val="0"/>
              </a:spcAft>
              <a:buSzPts val="1200"/>
              <a:buNone/>
            </a:pPr>
            <a:r>
              <a:t/>
            </a:r>
            <a:endParaRPr sz="1200"/>
          </a:p>
          <a:p>
            <a:pPr indent="-342900" lvl="0" marL="342900" rtl="0" algn="l">
              <a:spcBef>
                <a:spcPts val="480"/>
              </a:spcBef>
              <a:spcAft>
                <a:spcPts val="0"/>
              </a:spcAft>
              <a:buSzPts val="2400"/>
              <a:buChar char="●"/>
            </a:pPr>
            <a:r>
              <a:rPr b="1" lang="en-US" sz="2400">
                <a:solidFill>
                  <a:srgbClr val="0000FF"/>
                </a:solidFill>
              </a:rPr>
              <a:t>Online Algorithms</a:t>
            </a:r>
            <a:endParaRPr/>
          </a:p>
          <a:p>
            <a:pPr indent="-285750" lvl="1" marL="742950" rtl="0" algn="l">
              <a:spcBef>
                <a:spcPts val="400"/>
              </a:spcBef>
              <a:spcAft>
                <a:spcPts val="0"/>
              </a:spcAft>
              <a:buSzPts val="2000"/>
              <a:buChar char="⮚"/>
            </a:pPr>
            <a:r>
              <a:rPr lang="en-US" sz="2000"/>
              <a:t>You get to see the input one piece at a time, and need to make </a:t>
            </a:r>
            <a:r>
              <a:rPr b="1" lang="en-US" sz="2000"/>
              <a:t>irrevocable decisions along the way</a:t>
            </a:r>
            <a:endParaRPr/>
          </a:p>
          <a:p>
            <a:pPr indent="-285750" lvl="1" marL="742950" rtl="0" algn="l">
              <a:spcBef>
                <a:spcPts val="400"/>
              </a:spcBef>
              <a:spcAft>
                <a:spcPts val="0"/>
              </a:spcAft>
              <a:buSzPts val="2000"/>
              <a:buChar char="⮚"/>
            </a:pPr>
            <a:r>
              <a:rPr lang="en-US" sz="2000">
                <a:solidFill>
                  <a:srgbClr val="008000"/>
                </a:solidFill>
              </a:rPr>
              <a:t>Make decisions without knowing the future</a:t>
            </a:r>
            <a:endParaRPr/>
          </a:p>
          <a:p>
            <a:pPr indent="-285750" lvl="1" marL="742950" rtl="0" algn="l">
              <a:spcBef>
                <a:spcPts val="400"/>
              </a:spcBef>
              <a:spcAft>
                <a:spcPts val="0"/>
              </a:spcAft>
              <a:buSzPts val="2000"/>
              <a:buChar char="⮚"/>
            </a:pPr>
            <a:r>
              <a:rPr lang="en-US" sz="2000">
                <a:solidFill>
                  <a:srgbClr val="FF0066"/>
                </a:solidFill>
              </a:rPr>
              <a:t>For search: only know </a:t>
            </a:r>
            <a:r>
              <a:rPr lang="en-US" sz="2000">
                <a:solidFill>
                  <a:srgbClr val="009900"/>
                </a:solidFill>
              </a:rPr>
              <a:t>past queries </a:t>
            </a:r>
            <a:r>
              <a:rPr lang="en-US" sz="2000">
                <a:solidFill>
                  <a:srgbClr val="FF0066"/>
                </a:solidFill>
              </a:rPr>
              <a:t>and </a:t>
            </a:r>
            <a:r>
              <a:rPr lang="en-US" sz="2000">
                <a:solidFill>
                  <a:srgbClr val="009900"/>
                </a:solidFill>
              </a:rPr>
              <a:t>current query</a:t>
            </a:r>
            <a:r>
              <a:rPr lang="en-US" sz="2000">
                <a:solidFill>
                  <a:srgbClr val="FF0066"/>
                </a:solidFill>
              </a:rPr>
              <a:t>; don’t know what queries will come in later</a:t>
            </a:r>
            <a:endParaRPr/>
          </a:p>
          <a:p>
            <a:pPr indent="-285750" lvl="1" marL="742950" rtl="0" algn="l">
              <a:spcBef>
                <a:spcPts val="400"/>
              </a:spcBef>
              <a:spcAft>
                <a:spcPts val="0"/>
              </a:spcAft>
              <a:buSzPts val="2000"/>
              <a:buChar char="⮚"/>
            </a:pPr>
            <a:r>
              <a:rPr lang="en-US" sz="2000"/>
              <a:t>Similar to handling data streams</a:t>
            </a:r>
            <a:endParaRPr/>
          </a:p>
          <a:p>
            <a:pPr indent="-209550" lvl="1" marL="742950" rtl="0" algn="l">
              <a:spcBef>
                <a:spcPts val="240"/>
              </a:spcBef>
              <a:spcAft>
                <a:spcPts val="0"/>
              </a:spcAft>
              <a:buSzPts val="1200"/>
              <a:buNone/>
            </a:pPr>
            <a:r>
              <a:t/>
            </a:r>
            <a:endParaRPr b="1" sz="1200"/>
          </a:p>
          <a:p>
            <a:pPr indent="-342900" lvl="0" marL="342900" rtl="0" algn="l">
              <a:spcBef>
                <a:spcPts val="480"/>
              </a:spcBef>
              <a:spcAft>
                <a:spcPts val="0"/>
              </a:spcAft>
              <a:buSzPts val="2400"/>
              <a:buChar char="●"/>
            </a:pPr>
            <a:r>
              <a:rPr b="1" lang="en-US" sz="2400">
                <a:solidFill>
                  <a:srgbClr val="008000"/>
                </a:solidFill>
              </a:rPr>
              <a:t>An online algorithm cannot always do as well as an offline algorithm</a:t>
            </a:r>
            <a:endParaRPr/>
          </a:p>
        </p:txBody>
      </p:sp>
      <p:sp>
        <p:nvSpPr>
          <p:cNvPr id="188" name="Google Shape;188;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89" name="Google Shape;189;p11"/>
          <p:cNvGrpSpPr/>
          <p:nvPr/>
        </p:nvGrpSpPr>
        <p:grpSpPr>
          <a:xfrm>
            <a:off x="6400801" y="1295400"/>
            <a:ext cx="2636922" cy="1673852"/>
            <a:chOff x="4944978" y="4444746"/>
            <a:chExt cx="4008522" cy="2260854"/>
          </a:xfrm>
        </p:grpSpPr>
        <p:sp>
          <p:nvSpPr>
            <p:cNvPr id="190" name="Google Shape;190;p11"/>
            <p:cNvSpPr/>
            <p:nvPr/>
          </p:nvSpPr>
          <p:spPr>
            <a:xfrm>
              <a:off x="6338637" y="5422232"/>
              <a:ext cx="1143000" cy="609600"/>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Tahoma"/>
                <a:buNone/>
              </a:pPr>
              <a:r>
                <a:rPr b="0" i="0" lang="en-US" sz="1050" u="none" cap="none" strike="noStrike">
                  <a:solidFill>
                    <a:schemeClr val="dk1"/>
                  </a:solidFill>
                  <a:latin typeface="Tahoma"/>
                  <a:ea typeface="Tahoma"/>
                  <a:cs typeface="Tahoma"/>
                  <a:sym typeface="Tahoma"/>
                </a:rPr>
                <a:t>You</a:t>
              </a:r>
              <a:endParaRPr/>
            </a:p>
          </p:txBody>
        </p:sp>
        <p:sp>
          <p:nvSpPr>
            <p:cNvPr id="191" name="Google Shape;191;p11"/>
            <p:cNvSpPr/>
            <p:nvPr/>
          </p:nvSpPr>
          <p:spPr>
            <a:xfrm>
              <a:off x="4953000" y="51535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1</a:t>
              </a:r>
              <a:endParaRPr/>
            </a:p>
          </p:txBody>
        </p:sp>
        <p:sp>
          <p:nvSpPr>
            <p:cNvPr id="192" name="Google Shape;192;p11"/>
            <p:cNvSpPr/>
            <p:nvPr/>
          </p:nvSpPr>
          <p:spPr>
            <a:xfrm>
              <a:off x="4944978" y="5702969"/>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2</a:t>
              </a:r>
              <a:endParaRPr/>
            </a:p>
          </p:txBody>
        </p:sp>
        <p:sp>
          <p:nvSpPr>
            <p:cNvPr id="193" name="Google Shape;193;p11"/>
            <p:cNvSpPr/>
            <p:nvPr/>
          </p:nvSpPr>
          <p:spPr>
            <a:xfrm>
              <a:off x="4948989" y="62203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N</a:t>
              </a:r>
              <a:endParaRPr/>
            </a:p>
          </p:txBody>
        </p:sp>
        <p:sp>
          <p:nvSpPr>
            <p:cNvPr id="194" name="Google Shape;194;p11"/>
            <p:cNvSpPr/>
            <p:nvPr/>
          </p:nvSpPr>
          <p:spPr>
            <a:xfrm>
              <a:off x="7315200" y="4444746"/>
              <a:ext cx="16383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Tahoma"/>
                <a:buNone/>
              </a:pPr>
              <a:r>
                <a:rPr b="0" i="0" lang="en-US" sz="800" u="none" cap="none" strike="noStrike">
                  <a:solidFill>
                    <a:schemeClr val="dk1"/>
                  </a:solidFill>
                  <a:latin typeface="Tahoma"/>
                  <a:ea typeface="Tahoma"/>
                  <a:cs typeface="Tahoma"/>
                  <a:sym typeface="Tahoma"/>
                </a:rPr>
                <a:t>Customer</a:t>
              </a:r>
              <a:endParaRPr/>
            </a:p>
          </p:txBody>
        </p:sp>
        <p:sp>
          <p:nvSpPr>
            <p:cNvPr id="195" name="Google Shape;195;p11"/>
            <p:cNvSpPr txBox="1"/>
            <p:nvPr/>
          </p:nvSpPr>
          <p:spPr>
            <a:xfrm>
              <a:off x="7766441" y="5562599"/>
              <a:ext cx="924038" cy="270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Tahoma"/>
                  <a:ea typeface="Tahoma"/>
                  <a:cs typeface="Tahoma"/>
                  <a:sym typeface="Tahoma"/>
                </a:rPr>
                <a:t>impression</a:t>
              </a:r>
              <a:endParaRPr/>
            </a:p>
          </p:txBody>
        </p:sp>
        <p:cxnSp>
          <p:nvCxnSpPr>
            <p:cNvPr id="196" name="Google Shape;196;p11"/>
            <p:cNvCxnSpPr>
              <a:stCxn id="194" idx="3"/>
              <a:endCxn id="190" idx="0"/>
            </p:cNvCxnSpPr>
            <p:nvPr/>
          </p:nvCxnSpPr>
          <p:spPr>
            <a:xfrm flipH="1">
              <a:off x="6910123" y="4858952"/>
              <a:ext cx="645000" cy="5634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97" name="Google Shape;197;p11"/>
            <p:cNvSpPr txBox="1"/>
            <p:nvPr/>
          </p:nvSpPr>
          <p:spPr>
            <a:xfrm>
              <a:off x="7010399" y="4886981"/>
              <a:ext cx="714471" cy="4157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Tahoma"/>
                  <a:ea typeface="Tahoma"/>
                  <a:cs typeface="Tahoma"/>
                  <a:sym typeface="Tahoma"/>
                </a:rPr>
                <a:t>search </a:t>
              </a:r>
              <a:endParaRPr/>
            </a:p>
            <a:p>
              <a:pPr indent="0" lvl="0" marL="0" marR="0" rtl="0" algn="l">
                <a:spcBef>
                  <a:spcPts val="0"/>
                </a:spcBef>
                <a:spcAft>
                  <a:spcPts val="0"/>
                </a:spcAft>
                <a:buNone/>
              </a:pPr>
              <a:r>
                <a:rPr lang="en-US" sz="700">
                  <a:solidFill>
                    <a:schemeClr val="dk1"/>
                  </a:solidFill>
                  <a:latin typeface="Tahoma"/>
                  <a:ea typeface="Tahoma"/>
                  <a:cs typeface="Tahoma"/>
                  <a:sym typeface="Tahoma"/>
                </a:rPr>
                <a:t>query</a:t>
              </a:r>
              <a:endParaRPr/>
            </a:p>
          </p:txBody>
        </p:sp>
        <p:cxnSp>
          <p:nvCxnSpPr>
            <p:cNvPr id="198" name="Google Shape;198;p11"/>
            <p:cNvCxnSpPr>
              <a:stCxn id="190" idx="6"/>
              <a:endCxn id="195" idx="1"/>
            </p:cNvCxnSpPr>
            <p:nvPr/>
          </p:nvCxnSpPr>
          <p:spPr>
            <a:xfrm flipH="1" rot="10800000">
              <a:off x="7481637" y="5697632"/>
              <a:ext cx="284700" cy="294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99" name="Google Shape;199;p11"/>
            <p:cNvCxnSpPr>
              <a:stCxn id="195" idx="0"/>
              <a:endCxn id="194" idx="4"/>
            </p:cNvCxnSpPr>
            <p:nvPr/>
          </p:nvCxnSpPr>
          <p:spPr>
            <a:xfrm rot="10800000">
              <a:off x="8134260" y="4929899"/>
              <a:ext cx="94200" cy="6327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0" name="Google Shape;200;p11"/>
            <p:cNvCxnSpPr>
              <a:stCxn id="191" idx="6"/>
              <a:endCxn id="190" idx="1"/>
            </p:cNvCxnSpPr>
            <p:nvPr/>
          </p:nvCxnSpPr>
          <p:spPr>
            <a:xfrm>
              <a:off x="6096000" y="5396164"/>
              <a:ext cx="410100" cy="1152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1" name="Google Shape;201;p11"/>
            <p:cNvCxnSpPr>
              <a:stCxn id="192" idx="6"/>
            </p:cNvCxnSpPr>
            <p:nvPr/>
          </p:nvCxnSpPr>
          <p:spPr>
            <a:xfrm flipH="1" rot="10800000">
              <a:off x="6087978" y="5850506"/>
              <a:ext cx="299100" cy="9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2" name="Google Shape;202;p11"/>
            <p:cNvCxnSpPr>
              <a:stCxn id="193" idx="6"/>
            </p:cNvCxnSpPr>
            <p:nvPr/>
          </p:nvCxnSpPr>
          <p:spPr>
            <a:xfrm flipH="1" rot="10800000">
              <a:off x="6091989" y="5977564"/>
              <a:ext cx="590100" cy="485400"/>
            </a:xfrm>
            <a:prstGeom prst="straightConnector1">
              <a:avLst/>
            </a:prstGeom>
            <a:solidFill>
              <a:schemeClr val="accent1"/>
            </a:solidFill>
            <a:ln cap="flat" cmpd="sng" w="9525">
              <a:solidFill>
                <a:schemeClr val="dk1"/>
              </a:solidFill>
              <a:prstDash val="solid"/>
              <a:round/>
              <a:headEnd len="sm" w="sm"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a:t>
            </a:r>
            <a:endParaRPr/>
          </a:p>
        </p:txBody>
      </p:sp>
      <p:sp>
        <p:nvSpPr>
          <p:cNvPr id="208" name="Google Shape;208;p12"/>
          <p:cNvSpPr txBox="1"/>
          <p:nvPr>
            <p:ph idx="1" type="body"/>
          </p:nvPr>
        </p:nvSpPr>
        <p:spPr>
          <a:xfrm>
            <a:off x="685800" y="1371600"/>
            <a:ext cx="82296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t>Knowing the future could help</a:t>
            </a:r>
            <a:endParaRPr/>
          </a:p>
          <a:p>
            <a:pPr indent="-342900" lvl="0" marL="342900" rtl="0" algn="l">
              <a:spcBef>
                <a:spcPts val="480"/>
              </a:spcBef>
              <a:spcAft>
                <a:spcPts val="0"/>
              </a:spcAft>
              <a:buSzPts val="2400"/>
              <a:buChar char="●"/>
            </a:pPr>
            <a:r>
              <a:rPr lang="en-US" sz="2400">
                <a:solidFill>
                  <a:srgbClr val="0000FF"/>
                </a:solidFill>
              </a:rPr>
              <a:t>Manufacturer A of conventional furniture </a:t>
            </a:r>
            <a:endParaRPr/>
          </a:p>
          <a:p>
            <a:pPr indent="-285750" lvl="1" marL="742950" rtl="0" algn="l">
              <a:spcBef>
                <a:spcPts val="480"/>
              </a:spcBef>
              <a:spcAft>
                <a:spcPts val="0"/>
              </a:spcAft>
              <a:buSzPts val="2400"/>
              <a:buChar char="⮚"/>
            </a:pPr>
            <a:r>
              <a:rPr lang="en-US">
                <a:solidFill>
                  <a:srgbClr val="0000FF"/>
                </a:solidFill>
              </a:rPr>
              <a:t>bids 20 cents on both terms “sofa” and “chesterfield”</a:t>
            </a:r>
            <a:endParaRPr sz="2400"/>
          </a:p>
          <a:p>
            <a:pPr indent="-342900" lvl="0" marL="342900" rtl="0" algn="l">
              <a:spcBef>
                <a:spcPts val="480"/>
              </a:spcBef>
              <a:spcAft>
                <a:spcPts val="0"/>
              </a:spcAft>
              <a:buSzPts val="2400"/>
              <a:buChar char="●"/>
            </a:pPr>
            <a:r>
              <a:rPr lang="en-US" sz="2400">
                <a:solidFill>
                  <a:srgbClr val="008000"/>
                </a:solidFill>
              </a:rPr>
              <a:t>Manufacturer B of antique furniture </a:t>
            </a:r>
            <a:endParaRPr/>
          </a:p>
          <a:p>
            <a:pPr indent="-285750" lvl="1" marL="742950" rtl="0" algn="l">
              <a:spcBef>
                <a:spcPts val="480"/>
              </a:spcBef>
              <a:spcAft>
                <a:spcPts val="0"/>
              </a:spcAft>
              <a:buSzPts val="2400"/>
              <a:buChar char="⮚"/>
            </a:pPr>
            <a:r>
              <a:rPr lang="en-US">
                <a:solidFill>
                  <a:srgbClr val="008000"/>
                </a:solidFill>
              </a:rPr>
              <a:t>bids 10 cents on search term “chesterfield”</a:t>
            </a:r>
            <a:endParaRPr/>
          </a:p>
          <a:p>
            <a:pPr indent="-342900" lvl="0" marL="342900" rtl="0" algn="l">
              <a:spcBef>
                <a:spcPts val="480"/>
              </a:spcBef>
              <a:spcAft>
                <a:spcPts val="0"/>
              </a:spcAft>
              <a:buSzPts val="2400"/>
              <a:buChar char="●"/>
            </a:pPr>
            <a:r>
              <a:rPr lang="en-US" sz="2400">
                <a:solidFill>
                  <a:srgbClr val="FF0066"/>
                </a:solidFill>
              </a:rPr>
              <a:t>Both have monthly budget of $100</a:t>
            </a:r>
            <a:endParaRPr/>
          </a:p>
          <a:p>
            <a:pPr indent="-285750" lvl="1" marL="742950" rtl="0" algn="l">
              <a:spcBef>
                <a:spcPts val="480"/>
              </a:spcBef>
              <a:spcAft>
                <a:spcPts val="0"/>
              </a:spcAft>
              <a:buSzPts val="2400"/>
              <a:buChar char="⮚"/>
            </a:pPr>
            <a:r>
              <a:rPr b="1" lang="en-US"/>
              <a:t>B</a:t>
            </a:r>
            <a:r>
              <a:rPr lang="en-US"/>
              <a:t> can place its ad 1,000 times, </a:t>
            </a:r>
            <a:r>
              <a:rPr b="1" lang="en-US"/>
              <a:t>A</a:t>
            </a:r>
            <a:r>
              <a:rPr lang="en-US"/>
              <a:t> can place its ad 500 times</a:t>
            </a:r>
            <a:endParaRPr/>
          </a:p>
          <a:p>
            <a:pPr indent="-342900" lvl="0" marL="342900" rtl="0" algn="l">
              <a:spcBef>
                <a:spcPts val="480"/>
              </a:spcBef>
              <a:spcAft>
                <a:spcPts val="0"/>
              </a:spcAft>
              <a:buSzPts val="2400"/>
              <a:buChar char="●"/>
            </a:pPr>
            <a:r>
              <a:rPr lang="en-US" sz="2400"/>
              <a:t>Query “chesterfield” arrives</a:t>
            </a:r>
            <a:endParaRPr/>
          </a:p>
          <a:p>
            <a:pPr indent="-342900" lvl="0" marL="342900" rtl="0" algn="l">
              <a:spcBef>
                <a:spcPts val="480"/>
              </a:spcBef>
              <a:spcAft>
                <a:spcPts val="0"/>
              </a:spcAft>
              <a:buSzPts val="2400"/>
              <a:buChar char="●"/>
            </a:pPr>
            <a:r>
              <a:rPr lang="en-US" sz="2400"/>
              <a:t>Can only display one ad</a:t>
            </a:r>
            <a:endParaRPr/>
          </a:p>
          <a:p>
            <a:pPr indent="-342900" lvl="0" marL="342900" rtl="0" algn="l">
              <a:spcBef>
                <a:spcPts val="480"/>
              </a:spcBef>
              <a:spcAft>
                <a:spcPts val="0"/>
              </a:spcAft>
              <a:buSzPts val="2400"/>
              <a:buChar char="●"/>
            </a:pPr>
            <a:r>
              <a:rPr lang="en-US" sz="2400">
                <a:solidFill>
                  <a:srgbClr val="0000FF"/>
                </a:solidFill>
              </a:rPr>
              <a:t>Might display A’s ad because A bid more, but…</a:t>
            </a:r>
            <a:endParaRPr sz="2400">
              <a:solidFill>
                <a:srgbClr val="0000FF"/>
              </a:solidFill>
            </a:endParaRPr>
          </a:p>
        </p:txBody>
      </p:sp>
      <p:sp>
        <p:nvSpPr>
          <p:cNvPr id="209" name="Google Shape;209;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a:t>
            </a:r>
            <a:endParaRPr/>
          </a:p>
        </p:txBody>
      </p:sp>
      <p:sp>
        <p:nvSpPr>
          <p:cNvPr id="216" name="Google Shape;216;p13"/>
          <p:cNvSpPr txBox="1"/>
          <p:nvPr>
            <p:ph idx="1" type="body"/>
          </p:nvPr>
        </p:nvSpPr>
        <p:spPr>
          <a:xfrm>
            <a:off x="539762" y="1288860"/>
            <a:ext cx="82296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t>Knowing the future could help</a:t>
            </a:r>
            <a:endParaRPr/>
          </a:p>
          <a:p>
            <a:pPr indent="-342900" lvl="0" marL="342900" rtl="0" algn="l">
              <a:spcBef>
                <a:spcPts val="480"/>
              </a:spcBef>
              <a:spcAft>
                <a:spcPts val="0"/>
              </a:spcAft>
              <a:buSzPts val="2400"/>
              <a:buChar char="●"/>
            </a:pPr>
            <a:r>
              <a:rPr lang="en-US" sz="2400">
                <a:solidFill>
                  <a:srgbClr val="0000FF"/>
                </a:solidFill>
              </a:rPr>
              <a:t>Might display A’s ad because A bid more </a:t>
            </a:r>
            <a:endParaRPr/>
          </a:p>
          <a:p>
            <a:pPr indent="-285750" lvl="1" marL="742950" rtl="0" algn="l">
              <a:spcBef>
                <a:spcPts val="360"/>
              </a:spcBef>
              <a:spcAft>
                <a:spcPts val="0"/>
              </a:spcAft>
              <a:buSzPts val="1800"/>
              <a:buChar char="⮚"/>
            </a:pPr>
            <a:r>
              <a:rPr lang="en-US" sz="1800">
                <a:solidFill>
                  <a:srgbClr val="0000FF"/>
                </a:solidFill>
              </a:rPr>
              <a:t>20 cents vs 10 cents</a:t>
            </a:r>
            <a:endParaRPr/>
          </a:p>
          <a:p>
            <a:pPr indent="-342900" lvl="0" marL="342900" rtl="0" algn="l">
              <a:spcBef>
                <a:spcPts val="480"/>
              </a:spcBef>
              <a:spcAft>
                <a:spcPts val="0"/>
              </a:spcAft>
              <a:buSzPts val="2400"/>
              <a:buChar char="●"/>
            </a:pPr>
            <a:r>
              <a:rPr lang="en-US" sz="2400">
                <a:solidFill>
                  <a:srgbClr val="008000"/>
                </a:solidFill>
              </a:rPr>
              <a:t>However, if there are many queries for “sofa” and few for “chesterfield,” B will never spend its full budget</a:t>
            </a:r>
            <a:endParaRPr/>
          </a:p>
          <a:p>
            <a:pPr indent="-285750" lvl="1" marL="742950" rtl="0" algn="l">
              <a:spcBef>
                <a:spcPts val="360"/>
              </a:spcBef>
              <a:spcAft>
                <a:spcPts val="0"/>
              </a:spcAft>
              <a:buSzPts val="1800"/>
              <a:buChar char="⮚"/>
            </a:pPr>
            <a:r>
              <a:rPr lang="en-US" sz="1800">
                <a:solidFill>
                  <a:srgbClr val="008000"/>
                </a:solidFill>
              </a:rPr>
              <a:t>B only bids on “chesterfield”</a:t>
            </a:r>
            <a:endParaRPr/>
          </a:p>
          <a:p>
            <a:pPr indent="-342900" lvl="0" marL="342900" rtl="0" algn="l">
              <a:spcBef>
                <a:spcPts val="480"/>
              </a:spcBef>
              <a:spcAft>
                <a:spcPts val="0"/>
              </a:spcAft>
              <a:buSzPts val="2400"/>
              <a:buChar char="●"/>
            </a:pPr>
            <a:r>
              <a:rPr lang="en-US" sz="2400">
                <a:solidFill>
                  <a:srgbClr val="008000"/>
                </a:solidFill>
              </a:rPr>
              <a:t>Sending “chesterfield” queries to B might increase the overall revenue for you</a:t>
            </a:r>
            <a:endParaRPr/>
          </a:p>
          <a:p>
            <a:pPr indent="-342900" lvl="0" marL="342900" rtl="0" algn="l">
              <a:spcBef>
                <a:spcPts val="480"/>
              </a:spcBef>
              <a:spcAft>
                <a:spcPts val="0"/>
              </a:spcAft>
              <a:buSzPts val="2400"/>
              <a:buChar char="●"/>
            </a:pPr>
            <a:r>
              <a:rPr b="1" lang="en-US" sz="2400">
                <a:solidFill>
                  <a:srgbClr val="FF0066"/>
                </a:solidFill>
              </a:rPr>
              <a:t>Without knowing the future, on-line algorithm may not perform as well as offline</a:t>
            </a:r>
            <a:endParaRPr/>
          </a:p>
        </p:txBody>
      </p:sp>
      <p:sp>
        <p:nvSpPr>
          <p:cNvPr id="217" name="Google Shape;217;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Offline Query-Ad Matching Problem</a:t>
            </a:r>
            <a:endParaRPr/>
          </a:p>
        </p:txBody>
      </p:sp>
      <p:sp>
        <p:nvSpPr>
          <p:cNvPr id="223" name="Google Shape;223;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US"/>
              <a:t>Advertisers, each</a:t>
            </a:r>
            <a:endParaRPr/>
          </a:p>
          <a:p>
            <a:pPr indent="-285750" lvl="1" marL="742950" rtl="0" algn="l">
              <a:spcBef>
                <a:spcPts val="480"/>
              </a:spcBef>
              <a:spcAft>
                <a:spcPts val="0"/>
              </a:spcAft>
              <a:buSzPts val="2400"/>
              <a:buChar char="⮚"/>
            </a:pPr>
            <a:r>
              <a:rPr lang="en-US"/>
              <a:t>Bids on keywords : “sofa”: 10 cents/impression </a:t>
            </a:r>
            <a:endParaRPr/>
          </a:p>
          <a:p>
            <a:pPr indent="-285750" lvl="1" marL="742950" rtl="0" algn="l">
              <a:spcBef>
                <a:spcPts val="480"/>
              </a:spcBef>
              <a:spcAft>
                <a:spcPts val="0"/>
              </a:spcAft>
              <a:buSzPts val="2400"/>
              <a:buChar char="⮚"/>
            </a:pPr>
            <a:r>
              <a:rPr lang="en-US"/>
              <a:t>Has a budget, e.g., $100/mon</a:t>
            </a:r>
            <a:endParaRPr/>
          </a:p>
          <a:p>
            <a:pPr indent="-133350" lvl="1" marL="742950" rtl="0" algn="l">
              <a:spcBef>
                <a:spcPts val="480"/>
              </a:spcBef>
              <a:spcAft>
                <a:spcPts val="0"/>
              </a:spcAft>
              <a:buSzPts val="2400"/>
              <a:buNone/>
            </a:pPr>
            <a:r>
              <a:t/>
            </a:r>
            <a:endParaRPr/>
          </a:p>
          <a:p>
            <a:pPr indent="-342900" lvl="0" marL="342900" rtl="0" algn="l">
              <a:spcBef>
                <a:spcPts val="560"/>
              </a:spcBef>
              <a:spcAft>
                <a:spcPts val="0"/>
              </a:spcAft>
              <a:buSzPts val="2800"/>
              <a:buChar char="●"/>
            </a:pPr>
            <a:r>
              <a:rPr lang="en-US"/>
              <a:t>A set of queries in some month, say Sep 2015</a:t>
            </a:r>
            <a:endParaRPr/>
          </a:p>
          <a:p>
            <a:pPr indent="-285750" lvl="1" marL="742950" rtl="0" algn="l">
              <a:spcBef>
                <a:spcPts val="480"/>
              </a:spcBef>
              <a:spcAft>
                <a:spcPts val="0"/>
              </a:spcAft>
              <a:buSzPts val="2400"/>
              <a:buChar char="⮚"/>
            </a:pPr>
            <a:r>
              <a:rPr lang="en-US"/>
              <a:t>e.g., 600 “chesterfield”, 100 “sofa”</a:t>
            </a:r>
            <a:endParaRPr/>
          </a:p>
          <a:p>
            <a:pPr indent="-133350" lvl="1" marL="742950" rtl="0" algn="l">
              <a:spcBef>
                <a:spcPts val="480"/>
              </a:spcBef>
              <a:spcAft>
                <a:spcPts val="0"/>
              </a:spcAft>
              <a:buSzPts val="2400"/>
              <a:buNone/>
            </a:pPr>
            <a:r>
              <a:t/>
            </a:r>
            <a:endParaRPr/>
          </a:p>
          <a:p>
            <a:pPr indent="-342900" lvl="0" marL="342900" rtl="0" algn="l">
              <a:spcBef>
                <a:spcPts val="560"/>
              </a:spcBef>
              <a:spcAft>
                <a:spcPts val="0"/>
              </a:spcAft>
              <a:buSzPts val="2800"/>
              <a:buChar char="●"/>
            </a:pPr>
            <a:r>
              <a:rPr lang="en-US"/>
              <a:t>Find assignments of queries to bids, such that</a:t>
            </a:r>
            <a:endParaRPr/>
          </a:p>
          <a:p>
            <a:pPr indent="-285750" lvl="1" marL="742950" rtl="0" algn="l">
              <a:spcBef>
                <a:spcPts val="480"/>
              </a:spcBef>
              <a:spcAft>
                <a:spcPts val="0"/>
              </a:spcAft>
              <a:buSzPts val="2400"/>
              <a:buChar char="⮚"/>
            </a:pPr>
            <a:r>
              <a:rPr lang="en-US"/>
              <a:t>Total profit is maximized</a:t>
            </a:r>
            <a:endParaRPr/>
          </a:p>
        </p:txBody>
      </p:sp>
      <p:sp>
        <p:nvSpPr>
          <p:cNvPr id="224" name="Google Shape;224;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Approach</a:t>
            </a:r>
            <a:endParaRPr/>
          </a:p>
        </p:txBody>
      </p:sp>
      <p:sp>
        <p:nvSpPr>
          <p:cNvPr id="230" name="Google Shape;230;p15"/>
          <p:cNvSpPr txBox="1"/>
          <p:nvPr>
            <p:ph idx="1" type="body"/>
          </p:nvPr>
        </p:nvSpPr>
        <p:spPr>
          <a:xfrm>
            <a:off x="457200" y="1600200"/>
            <a:ext cx="8534400" cy="5029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US"/>
              <a:t>Consider two furniture manufacturers A and B</a:t>
            </a:r>
            <a:endParaRPr/>
          </a:p>
          <a:p>
            <a:pPr indent="-285750" lvl="1" marL="742950" rtl="0" algn="l">
              <a:spcBef>
                <a:spcPts val="480"/>
              </a:spcBef>
              <a:spcAft>
                <a:spcPts val="0"/>
              </a:spcAft>
              <a:buSzPts val="2400"/>
              <a:buChar char="⮚"/>
            </a:pPr>
            <a:r>
              <a:rPr lang="en-US"/>
              <a:t>A: bids 20 cents on “chesterfield”; 10 cents on “sofa”</a:t>
            </a:r>
            <a:endParaRPr/>
          </a:p>
          <a:p>
            <a:pPr indent="-285750" lvl="1" marL="742950" rtl="0" algn="l">
              <a:spcBef>
                <a:spcPts val="480"/>
              </a:spcBef>
              <a:spcAft>
                <a:spcPts val="0"/>
              </a:spcAft>
              <a:buSzPts val="2400"/>
              <a:buChar char="⮚"/>
            </a:pPr>
            <a:r>
              <a:rPr lang="en-US"/>
              <a:t>B: bids 10 cents on “chesterfield” </a:t>
            </a:r>
            <a:endParaRPr/>
          </a:p>
          <a:p>
            <a:pPr indent="-285750" lvl="1" marL="742950" rtl="0" algn="l">
              <a:spcBef>
                <a:spcPts val="480"/>
              </a:spcBef>
              <a:spcAft>
                <a:spcPts val="0"/>
              </a:spcAft>
              <a:buSzPts val="2400"/>
              <a:buChar char="⮚"/>
            </a:pPr>
            <a:r>
              <a:rPr lang="en-US"/>
              <a:t>Both A and B have budget: $100/month</a:t>
            </a:r>
            <a:endParaRPr/>
          </a:p>
          <a:p>
            <a:pPr indent="-165100" lvl="0" marL="342900" rtl="0" algn="l">
              <a:spcBef>
                <a:spcPts val="560"/>
              </a:spcBef>
              <a:spcAft>
                <a:spcPts val="0"/>
              </a:spcAft>
              <a:buSzPts val="2800"/>
              <a:buNone/>
            </a:pPr>
            <a:r>
              <a:t/>
            </a:r>
            <a:endParaRPr/>
          </a:p>
          <a:p>
            <a:pPr indent="-342900" lvl="0" marL="342900" rtl="0" algn="l">
              <a:spcBef>
                <a:spcPts val="560"/>
              </a:spcBef>
              <a:spcAft>
                <a:spcPts val="0"/>
              </a:spcAft>
              <a:buSzPts val="2800"/>
              <a:buChar char="●"/>
            </a:pPr>
            <a:r>
              <a:rPr lang="en-US"/>
              <a:t>Queries (expected): 600 “chesterfield”, 100 “sofa”</a:t>
            </a:r>
            <a:endParaRPr/>
          </a:p>
          <a:p>
            <a:pPr indent="-285750" lvl="1" marL="742950" rtl="0" algn="l">
              <a:spcBef>
                <a:spcPts val="480"/>
              </a:spcBef>
              <a:spcAft>
                <a:spcPts val="0"/>
              </a:spcAft>
              <a:buSzPts val="2400"/>
              <a:buChar char="⮚"/>
            </a:pPr>
            <a:r>
              <a:rPr lang="en-US"/>
              <a:t>“chesterfield”: 500 to A =&gt; profit: $100</a:t>
            </a:r>
            <a:endParaRPr/>
          </a:p>
          <a:p>
            <a:pPr indent="-285750" lvl="1" marL="742950" rtl="0" algn="l">
              <a:spcBef>
                <a:spcPts val="480"/>
              </a:spcBef>
              <a:spcAft>
                <a:spcPts val="0"/>
              </a:spcAft>
              <a:buSzPts val="2400"/>
              <a:buChar char="⮚"/>
            </a:pPr>
            <a:r>
              <a:rPr lang="en-US"/>
              <a:t>“chesterfield”: 100 to B =&gt; profit: $10</a:t>
            </a:r>
            <a:endParaRPr/>
          </a:p>
          <a:p>
            <a:pPr indent="0" lvl="1" marL="457200" rtl="0" algn="l">
              <a:spcBef>
                <a:spcPts val="480"/>
              </a:spcBef>
              <a:spcAft>
                <a:spcPts val="0"/>
              </a:spcAft>
              <a:buSzPts val="2400"/>
              <a:buNone/>
            </a:pPr>
            <a:r>
              <a:rPr lang="en-US"/>
              <a:t>=&gt; Total profit: $</a:t>
            </a:r>
            <a:r>
              <a:rPr lang="en-US">
                <a:solidFill>
                  <a:srgbClr val="FF0000"/>
                </a:solidFill>
              </a:rPr>
              <a:t>110 </a:t>
            </a:r>
            <a:endParaRPr/>
          </a:p>
          <a:p>
            <a:pPr indent="-133350" lvl="1" marL="742950" rtl="0" algn="l">
              <a:spcBef>
                <a:spcPts val="480"/>
              </a:spcBef>
              <a:spcAft>
                <a:spcPts val="0"/>
              </a:spcAft>
              <a:buSzPts val="2400"/>
              <a:buNone/>
            </a:pPr>
            <a:r>
              <a:t/>
            </a:r>
            <a:endParaRPr/>
          </a:p>
        </p:txBody>
      </p:sp>
      <p:sp>
        <p:nvSpPr>
          <p:cNvPr id="231" name="Google Shape;231;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Optimal Solution (for offline)</a:t>
            </a:r>
            <a:endParaRPr/>
          </a:p>
        </p:txBody>
      </p:sp>
      <p:sp>
        <p:nvSpPr>
          <p:cNvPr id="237" name="Google Shape;237;p16"/>
          <p:cNvSpPr txBox="1"/>
          <p:nvPr>
            <p:ph idx="1" type="body"/>
          </p:nvPr>
        </p:nvSpPr>
        <p:spPr>
          <a:xfrm>
            <a:off x="685800" y="1447800"/>
            <a:ext cx="77724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sz="2400"/>
              <a:t>Consider two furniture manufacturers A and B</a:t>
            </a:r>
            <a:endParaRPr/>
          </a:p>
          <a:p>
            <a:pPr indent="-285750" lvl="1" marL="742950" rtl="0" algn="l">
              <a:spcBef>
                <a:spcPts val="333"/>
              </a:spcBef>
              <a:spcAft>
                <a:spcPts val="0"/>
              </a:spcAft>
              <a:buSzPct val="100000"/>
              <a:buChar char="⮚"/>
            </a:pPr>
            <a:r>
              <a:rPr lang="en-US" sz="1800"/>
              <a:t>A: bids 20 cents on “chesterfield”; 10 cents on “sofa”</a:t>
            </a:r>
            <a:endParaRPr/>
          </a:p>
          <a:p>
            <a:pPr indent="-285750" lvl="1" marL="742950" rtl="0" algn="l">
              <a:spcBef>
                <a:spcPts val="333"/>
              </a:spcBef>
              <a:spcAft>
                <a:spcPts val="0"/>
              </a:spcAft>
              <a:buSzPct val="100000"/>
              <a:buChar char="⮚"/>
            </a:pPr>
            <a:r>
              <a:rPr lang="en-US" sz="1800"/>
              <a:t>B: bids 10 cents on “chesterfield” </a:t>
            </a:r>
            <a:endParaRPr/>
          </a:p>
          <a:p>
            <a:pPr indent="-285750" lvl="1" marL="742950" rtl="0" algn="l">
              <a:spcBef>
                <a:spcPts val="333"/>
              </a:spcBef>
              <a:spcAft>
                <a:spcPts val="0"/>
              </a:spcAft>
              <a:buSzPct val="100000"/>
              <a:buChar char="⮚"/>
            </a:pPr>
            <a:r>
              <a:rPr lang="en-US" sz="1800"/>
              <a:t>Both A and B have budget: $100/mon</a:t>
            </a:r>
            <a:endParaRPr/>
          </a:p>
          <a:p>
            <a:pPr indent="-201930" lvl="0" marL="342900" rtl="0" algn="l">
              <a:spcBef>
                <a:spcPts val="444"/>
              </a:spcBef>
              <a:spcAft>
                <a:spcPts val="0"/>
              </a:spcAft>
              <a:buSzPct val="100000"/>
              <a:buNone/>
            </a:pPr>
            <a:r>
              <a:t/>
            </a:r>
            <a:endParaRPr sz="2400"/>
          </a:p>
          <a:p>
            <a:pPr indent="-342900" lvl="0" marL="342900" rtl="0" algn="l">
              <a:spcBef>
                <a:spcPts val="444"/>
              </a:spcBef>
              <a:spcAft>
                <a:spcPts val="0"/>
              </a:spcAft>
              <a:buSzPct val="100000"/>
              <a:buChar char="●"/>
            </a:pPr>
            <a:r>
              <a:rPr lang="en-US" sz="2400"/>
              <a:t>Queries (expected): 600 “chesterfield”, 100 “sofa”</a:t>
            </a:r>
            <a:endParaRPr/>
          </a:p>
          <a:p>
            <a:pPr indent="-201930" lvl="0" marL="342900" rtl="0" algn="l">
              <a:spcBef>
                <a:spcPts val="444"/>
              </a:spcBef>
              <a:spcAft>
                <a:spcPts val="0"/>
              </a:spcAft>
              <a:buSzPct val="100000"/>
              <a:buNone/>
            </a:pPr>
            <a:r>
              <a:t/>
            </a:r>
            <a:endParaRPr sz="2400"/>
          </a:p>
          <a:p>
            <a:pPr indent="-342900" lvl="0" marL="342900" rtl="0" algn="l">
              <a:spcBef>
                <a:spcPts val="444"/>
              </a:spcBef>
              <a:spcAft>
                <a:spcPts val="0"/>
              </a:spcAft>
              <a:buSzPct val="100000"/>
              <a:buChar char="●"/>
            </a:pPr>
            <a:r>
              <a:rPr lang="en-US" sz="2400"/>
              <a:t>Optimal solution: </a:t>
            </a:r>
            <a:r>
              <a:rPr lang="en-US" sz="2400">
                <a:solidFill>
                  <a:srgbClr val="FF0000"/>
                </a:solidFill>
              </a:rPr>
              <a:t>assignment of queries to bids that generates the largest profit</a:t>
            </a:r>
            <a:endParaRPr/>
          </a:p>
          <a:p>
            <a:pPr indent="-201930" lvl="0" marL="342900" rtl="0" algn="l">
              <a:spcBef>
                <a:spcPts val="444"/>
              </a:spcBef>
              <a:spcAft>
                <a:spcPts val="0"/>
              </a:spcAft>
              <a:buSzPct val="100000"/>
              <a:buNone/>
            </a:pPr>
            <a:r>
              <a:t/>
            </a:r>
            <a:endParaRPr sz="2400">
              <a:solidFill>
                <a:srgbClr val="FF0000"/>
              </a:solidFill>
            </a:endParaRPr>
          </a:p>
          <a:p>
            <a:pPr indent="-342900" lvl="0" marL="342900" rtl="0" algn="l">
              <a:spcBef>
                <a:spcPts val="444"/>
              </a:spcBef>
              <a:spcAft>
                <a:spcPts val="0"/>
              </a:spcAft>
              <a:buSzPct val="100000"/>
              <a:buChar char="●"/>
            </a:pPr>
            <a:r>
              <a:rPr lang="en-US" sz="2400"/>
              <a:t>Queries (expected): 600 “chesterfield”, 100 “sofa”</a:t>
            </a:r>
            <a:endParaRPr/>
          </a:p>
          <a:p>
            <a:pPr indent="-285750" lvl="1" marL="742950" rtl="0" algn="l">
              <a:spcBef>
                <a:spcPts val="333"/>
              </a:spcBef>
              <a:spcAft>
                <a:spcPts val="0"/>
              </a:spcAft>
              <a:buSzPct val="100000"/>
              <a:buChar char="⮚"/>
            </a:pPr>
            <a:r>
              <a:rPr lang="en-US" sz="1800"/>
              <a:t>“sofa”: 100 to A =&gt; profit: $10 </a:t>
            </a:r>
            <a:endParaRPr/>
          </a:p>
          <a:p>
            <a:pPr indent="-285750" lvl="1" marL="742950" rtl="0" algn="l">
              <a:spcBef>
                <a:spcPts val="333"/>
              </a:spcBef>
              <a:spcAft>
                <a:spcPts val="0"/>
              </a:spcAft>
              <a:buSzPct val="100000"/>
              <a:buChar char="⮚"/>
            </a:pPr>
            <a:r>
              <a:rPr lang="en-US" sz="1800"/>
              <a:t>“chesterfield”: 450 to A =&gt; profit: $90</a:t>
            </a:r>
            <a:endParaRPr/>
          </a:p>
          <a:p>
            <a:pPr indent="-285750" lvl="1" marL="742950" rtl="0" algn="l">
              <a:spcBef>
                <a:spcPts val="333"/>
              </a:spcBef>
              <a:spcAft>
                <a:spcPts val="0"/>
              </a:spcAft>
              <a:buSzPct val="100000"/>
              <a:buChar char="⮚"/>
            </a:pPr>
            <a:r>
              <a:rPr lang="en-US" sz="1800"/>
              <a:t>“chesterfield”: 150 to B =&gt; profit: $15</a:t>
            </a:r>
            <a:endParaRPr/>
          </a:p>
          <a:p>
            <a:pPr indent="0" lvl="1" marL="457200" rtl="0" algn="l">
              <a:spcBef>
                <a:spcPts val="333"/>
              </a:spcBef>
              <a:spcAft>
                <a:spcPts val="0"/>
              </a:spcAft>
              <a:buSzPct val="100000"/>
              <a:buNone/>
            </a:pPr>
            <a:r>
              <a:rPr lang="en-US" sz="1800"/>
              <a:t>=&gt; Total profit: $</a:t>
            </a:r>
            <a:r>
              <a:rPr lang="en-US" sz="1800">
                <a:solidFill>
                  <a:srgbClr val="FF0000"/>
                </a:solidFill>
              </a:rPr>
              <a:t>115</a:t>
            </a:r>
            <a:endParaRPr/>
          </a:p>
          <a:p>
            <a:pPr indent="-201930" lvl="0" marL="342900" rtl="0" algn="l">
              <a:spcBef>
                <a:spcPts val="444"/>
              </a:spcBef>
              <a:spcAft>
                <a:spcPts val="0"/>
              </a:spcAft>
              <a:buSzPct val="100000"/>
              <a:buNone/>
            </a:pPr>
            <a:r>
              <a:t/>
            </a:r>
            <a:endParaRPr sz="2400"/>
          </a:p>
        </p:txBody>
      </p:sp>
      <p:sp>
        <p:nvSpPr>
          <p:cNvPr id="238" name="Google Shape;238;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Comparison</a:t>
            </a:r>
            <a:endParaRPr/>
          </a:p>
        </p:txBody>
      </p:sp>
      <p:graphicFrame>
        <p:nvGraphicFramePr>
          <p:cNvPr id="245" name="Google Shape;245;p17"/>
          <p:cNvGraphicFramePr/>
          <p:nvPr/>
        </p:nvGraphicFramePr>
        <p:xfrm>
          <a:off x="984871" y="2794946"/>
          <a:ext cx="3000000" cy="3000000"/>
        </p:xfrm>
        <a:graphic>
          <a:graphicData uri="http://schemas.openxmlformats.org/drawingml/2006/table">
            <a:tbl>
              <a:tblPr bandRow="1" firstRow="1">
                <a:noFill/>
                <a:tableStyleId>{B5342EB1-F489-4BB2-AE30-B5D3FE5C452F}</a:tableStyleId>
              </a:tblPr>
              <a:tblGrid>
                <a:gridCol w="1819275"/>
                <a:gridCol w="2274100"/>
                <a:gridCol w="1591875"/>
                <a:gridCol w="1591875"/>
              </a:tblGrid>
              <a:tr h="325300">
                <a:tc>
                  <a:txBody>
                    <a:bodyPr/>
                    <a:lstStyle/>
                    <a:p>
                      <a:pPr indent="0" lvl="0" marL="0" marR="0" rtl="0" algn="ctr">
                        <a:spcBef>
                          <a:spcPts val="0"/>
                        </a:spcBef>
                        <a:spcAft>
                          <a:spcPts val="0"/>
                        </a:spcAft>
                        <a:buNone/>
                      </a:pPr>
                      <a:r>
                        <a:rPr b="1" i="1" lang="en-US" sz="1400" u="none" cap="none" strike="noStrike"/>
                        <a:t>Queries</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Chesterfield (600)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Sofa (100)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Profit</a:t>
                      </a:r>
                      <a:endParaRPr/>
                    </a:p>
                  </a:txBody>
                  <a:tcPr marT="45725" marB="45725" marR="91450" marL="91450"/>
                </a:tc>
              </a:tr>
              <a:tr h="325300">
                <a:tc>
                  <a:txBody>
                    <a:bodyPr/>
                    <a:lstStyle/>
                    <a:p>
                      <a:pPr indent="0" lvl="0" marL="0" marR="0" rtl="0" algn="ctr">
                        <a:spcBef>
                          <a:spcPts val="0"/>
                        </a:spcBef>
                        <a:spcAft>
                          <a:spcPts val="0"/>
                        </a:spcAft>
                        <a:buNone/>
                      </a:pPr>
                      <a:r>
                        <a:rPr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25300">
                <a:tc>
                  <a:txBody>
                    <a:bodyPr/>
                    <a:lstStyle/>
                    <a:p>
                      <a:pPr indent="0" lvl="0" marL="0" marR="0" rtl="0" algn="ctr">
                        <a:spcBef>
                          <a:spcPts val="0"/>
                        </a:spcBef>
                        <a:spcAft>
                          <a:spcPts val="0"/>
                        </a:spcAft>
                        <a:buNone/>
                      </a:pPr>
                      <a:r>
                        <a:rPr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a:t>
                      </a:r>
                      <a:endParaRPr/>
                    </a:p>
                  </a:txBody>
                  <a:tcPr marT="45725" marB="45725" marR="91450" marL="91450"/>
                </a:tc>
              </a:tr>
            </a:tbl>
          </a:graphicData>
        </a:graphic>
      </p:graphicFrame>
      <p:sp>
        <p:nvSpPr>
          <p:cNvPr id="246" name="Google Shape;246;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47" name="Google Shape;247;p17"/>
          <p:cNvGraphicFramePr/>
          <p:nvPr/>
        </p:nvGraphicFramePr>
        <p:xfrm>
          <a:off x="1973178" y="1364360"/>
          <a:ext cx="3000000" cy="3000000"/>
        </p:xfrm>
        <a:graphic>
          <a:graphicData uri="http://schemas.openxmlformats.org/drawingml/2006/table">
            <a:tbl>
              <a:tblPr bandRow="1" firstRow="1">
                <a:noFill/>
                <a:tableStyleId>{B5342EB1-F489-4BB2-AE30-B5D3FE5C452F}</a:tableStyleId>
              </a:tblPr>
              <a:tblGrid>
                <a:gridCol w="869500"/>
                <a:gridCol w="1594075"/>
                <a:gridCol w="1231775"/>
                <a:gridCol w="1714850"/>
              </a:tblGrid>
              <a:tr h="365750">
                <a:tc>
                  <a:txBody>
                    <a:bodyPr/>
                    <a:lstStyle/>
                    <a:p>
                      <a:pPr indent="0" lvl="0" marL="0" marR="0" rtl="0" algn="ctr">
                        <a:spcBef>
                          <a:spcPts val="0"/>
                        </a:spcBef>
                        <a:spcAft>
                          <a:spcPts val="0"/>
                        </a:spcAft>
                        <a:buNone/>
                      </a:pPr>
                      <a:r>
                        <a:rPr b="1" i="1" lang="en-US" sz="1800" u="none" cap="none" strike="noStrike"/>
                        <a:t>Bids</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Chesterfield</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Sofa</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Budget</a:t>
                      </a:r>
                      <a:endParaRPr/>
                    </a:p>
                  </a:txBody>
                  <a:tcPr marT="45725" marB="45725" marR="91450" marL="91450"/>
                </a:tc>
              </a:tr>
              <a:tr h="323850">
                <a:tc>
                  <a:txBody>
                    <a:bodyPr/>
                    <a:lstStyle/>
                    <a:p>
                      <a:pPr indent="0" lvl="0" marL="0" marR="0" rtl="0" algn="ctr">
                        <a:spcBef>
                          <a:spcPts val="0"/>
                        </a:spcBef>
                        <a:spcAft>
                          <a:spcPts val="0"/>
                        </a:spcAft>
                        <a:buNone/>
                      </a:pPr>
                      <a:r>
                        <a:rPr b="1"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 cents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 cents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23850">
                <a:tc>
                  <a:txBody>
                    <a:bodyPr/>
                    <a:lstStyle/>
                    <a:p>
                      <a:pPr indent="0" lvl="0" marL="0" marR="0" rtl="0" algn="ctr">
                        <a:spcBef>
                          <a:spcPts val="0"/>
                        </a:spcBef>
                        <a:spcAft>
                          <a:spcPts val="0"/>
                        </a:spcAft>
                        <a:buNone/>
                      </a:pPr>
                      <a:r>
                        <a:rPr b="1"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 cents</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bl>
          </a:graphicData>
        </a:graphic>
      </p:graphicFrame>
      <p:sp>
        <p:nvSpPr>
          <p:cNvPr id="248" name="Google Shape;248;p17"/>
          <p:cNvSpPr txBox="1"/>
          <p:nvPr/>
        </p:nvSpPr>
        <p:spPr>
          <a:xfrm>
            <a:off x="1800169" y="3962298"/>
            <a:ext cx="365042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Tahoma"/>
                <a:ea typeface="Tahoma"/>
                <a:cs typeface="Tahoma"/>
                <a:sym typeface="Tahoma"/>
              </a:rPr>
              <a:t>Greedy, Total profit: $110</a:t>
            </a:r>
            <a:endParaRPr/>
          </a:p>
        </p:txBody>
      </p:sp>
      <p:graphicFrame>
        <p:nvGraphicFramePr>
          <p:cNvPr id="249" name="Google Shape;249;p17"/>
          <p:cNvGraphicFramePr/>
          <p:nvPr/>
        </p:nvGraphicFramePr>
        <p:xfrm>
          <a:off x="990600" y="4827629"/>
          <a:ext cx="3000000" cy="3000000"/>
        </p:xfrm>
        <a:graphic>
          <a:graphicData uri="http://schemas.openxmlformats.org/drawingml/2006/table">
            <a:tbl>
              <a:tblPr bandRow="1" firstRow="1">
                <a:noFill/>
                <a:tableStyleId>{B5342EB1-F489-4BB2-AE30-B5D3FE5C452F}</a:tableStyleId>
              </a:tblPr>
              <a:tblGrid>
                <a:gridCol w="1649300"/>
                <a:gridCol w="2061625"/>
                <a:gridCol w="1443150"/>
                <a:gridCol w="1443150"/>
              </a:tblGrid>
              <a:tr h="326950">
                <a:tc>
                  <a:txBody>
                    <a:bodyPr/>
                    <a:lstStyle/>
                    <a:p>
                      <a:pPr indent="0" lvl="0" marL="0" marR="0" rtl="0" algn="ctr">
                        <a:spcBef>
                          <a:spcPts val="0"/>
                        </a:spcBef>
                        <a:spcAft>
                          <a:spcPts val="0"/>
                        </a:spcAft>
                        <a:buNone/>
                      </a:pPr>
                      <a:r>
                        <a:rPr b="1" i="1" lang="en-US" sz="1400" u="none" cap="none" strike="noStrike"/>
                        <a:t>Queries</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Chesterfield (600)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Sofa (100)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Profit</a:t>
                      </a:r>
                      <a:endParaRPr/>
                    </a:p>
                  </a:txBody>
                  <a:tcPr marT="45725" marB="45725" marR="91450" marL="91450"/>
                </a:tc>
              </a:tr>
              <a:tr h="385175">
                <a:tc>
                  <a:txBody>
                    <a:bodyPr/>
                    <a:lstStyle/>
                    <a:p>
                      <a:pPr indent="0" lvl="0" marL="0" marR="0" rtl="0" algn="ctr">
                        <a:spcBef>
                          <a:spcPts val="0"/>
                        </a:spcBef>
                        <a:spcAft>
                          <a:spcPts val="0"/>
                        </a:spcAft>
                        <a:buNone/>
                      </a:pPr>
                      <a:r>
                        <a:rPr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450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85175">
                <a:tc>
                  <a:txBody>
                    <a:bodyPr/>
                    <a:lstStyle/>
                    <a:p>
                      <a:pPr indent="0" lvl="0" marL="0" marR="0" rtl="0" algn="ctr">
                        <a:spcBef>
                          <a:spcPts val="0"/>
                        </a:spcBef>
                        <a:spcAft>
                          <a:spcPts val="0"/>
                        </a:spcAft>
                        <a:buNone/>
                      </a:pPr>
                      <a:r>
                        <a:rPr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150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$15</a:t>
                      </a:r>
                      <a:endParaRPr/>
                    </a:p>
                  </a:txBody>
                  <a:tcPr marT="45725" marB="45725" marR="91450" marL="91450"/>
                </a:tc>
              </a:tr>
            </a:tbl>
          </a:graphicData>
        </a:graphic>
      </p:graphicFrame>
      <p:sp>
        <p:nvSpPr>
          <p:cNvPr id="250" name="Google Shape;250;p17"/>
          <p:cNvSpPr txBox="1"/>
          <p:nvPr/>
        </p:nvSpPr>
        <p:spPr>
          <a:xfrm>
            <a:off x="1181960" y="6088097"/>
            <a:ext cx="708001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Tahoma"/>
                <a:ea typeface="Tahoma"/>
                <a:cs typeface="Tahoma"/>
                <a:sym typeface="Tahoma"/>
              </a:rPr>
              <a:t>Non-Greedy (Optimal), Total profit: $115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a:br>
            <a:r>
              <a:rPr lang="en-US"/>
              <a:t>Online Bipartite Matching</a:t>
            </a:r>
            <a:endParaRPr/>
          </a:p>
        </p:txBody>
      </p:sp>
      <p:sp>
        <p:nvSpPr>
          <p:cNvPr id="256" name="Google Shape;256;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Matching Problem</a:t>
            </a:r>
            <a:endParaRPr/>
          </a:p>
        </p:txBody>
      </p:sp>
      <p:sp>
        <p:nvSpPr>
          <p:cNvPr id="262" name="Google Shape;262;p1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Simplified version of the problem of </a:t>
            </a:r>
            <a:r>
              <a:rPr lang="en-US" sz="2400">
                <a:solidFill>
                  <a:srgbClr val="009900"/>
                </a:solidFill>
              </a:rPr>
              <a:t>matching ads to search queries</a:t>
            </a:r>
            <a:endParaRPr/>
          </a:p>
          <a:p>
            <a:pPr indent="-342900" lvl="0" marL="342900" rtl="0" algn="l">
              <a:spcBef>
                <a:spcPts val="480"/>
              </a:spcBef>
              <a:spcAft>
                <a:spcPts val="0"/>
              </a:spcAft>
              <a:buSzPts val="2400"/>
              <a:buChar char="●"/>
            </a:pPr>
            <a:r>
              <a:rPr lang="en-US" sz="2400"/>
              <a:t>Looking for “Maximal matching” in a bipartite graph</a:t>
            </a:r>
            <a:endParaRPr/>
          </a:p>
          <a:p>
            <a:pPr indent="-285750" lvl="1" marL="742950" rtl="0" algn="l">
              <a:spcBef>
                <a:spcPts val="400"/>
              </a:spcBef>
              <a:spcAft>
                <a:spcPts val="0"/>
              </a:spcAft>
              <a:buSzPts val="2000"/>
              <a:buChar char="⮚"/>
            </a:pPr>
            <a:r>
              <a:rPr lang="en-US" sz="2000"/>
              <a:t>involves </a:t>
            </a:r>
            <a:r>
              <a:rPr lang="en-US" sz="2000">
                <a:solidFill>
                  <a:srgbClr val="009900"/>
                </a:solidFill>
              </a:rPr>
              <a:t>bipartite graphs </a:t>
            </a:r>
            <a:r>
              <a:rPr lang="en-US" sz="2000"/>
              <a:t>with two sets of nodes</a:t>
            </a:r>
            <a:endParaRPr/>
          </a:p>
          <a:p>
            <a:pPr indent="-342900" lvl="0" marL="342900" rtl="0" algn="l">
              <a:spcBef>
                <a:spcPts val="480"/>
              </a:spcBef>
              <a:spcAft>
                <a:spcPts val="0"/>
              </a:spcAft>
              <a:buSzPts val="2400"/>
              <a:buChar char="●"/>
            </a:pPr>
            <a:r>
              <a:rPr lang="en-US" sz="2400"/>
              <a:t>All edges connect node on left set to node in right set</a:t>
            </a:r>
            <a:endParaRPr/>
          </a:p>
          <a:p>
            <a:pPr indent="-190500" lvl="0" marL="342900" rtl="0" algn="l">
              <a:spcBef>
                <a:spcPts val="480"/>
              </a:spcBef>
              <a:spcAft>
                <a:spcPts val="0"/>
              </a:spcAft>
              <a:buSzPts val="2400"/>
              <a:buNone/>
            </a:pPr>
            <a:r>
              <a:t/>
            </a:r>
            <a:endParaRPr sz="2400"/>
          </a:p>
        </p:txBody>
      </p:sp>
      <p:sp>
        <p:nvSpPr>
          <p:cNvPr id="263" name="Google Shape;263;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64" name="Google Shape;264;p19"/>
          <p:cNvGrpSpPr/>
          <p:nvPr/>
        </p:nvGrpSpPr>
        <p:grpSpPr>
          <a:xfrm>
            <a:off x="304800" y="4038600"/>
            <a:ext cx="4797884" cy="2595265"/>
            <a:chOff x="655637" y="1524000"/>
            <a:chExt cx="4797884" cy="2595265"/>
          </a:xfrm>
        </p:grpSpPr>
        <p:sp>
          <p:nvSpPr>
            <p:cNvPr id="265" name="Google Shape;265;p19"/>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6" name="Google Shape;266;p19"/>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7" name="Google Shape;267;p19"/>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8" name="Google Shape;268;p19"/>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9" name="Google Shape;269;p19"/>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70" name="Google Shape;270;p19"/>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71" name="Google Shape;271;p19"/>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272" name="Google Shape;272;p19"/>
            <p:cNvCxnSpPr/>
            <p:nvPr/>
          </p:nvCxnSpPr>
          <p:spPr>
            <a:xfrm>
              <a:off x="2057400" y="19050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19"/>
            <p:cNvCxnSpPr/>
            <p:nvPr/>
          </p:nvCxnSpPr>
          <p:spPr>
            <a:xfrm>
              <a:off x="2057400" y="1981200"/>
              <a:ext cx="1295400" cy="99060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19"/>
            <p:cNvCxnSpPr/>
            <p:nvPr/>
          </p:nvCxnSpPr>
          <p:spPr>
            <a:xfrm>
              <a:off x="2057400" y="24384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19"/>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19"/>
            <p:cNvCxnSpPr/>
            <p:nvPr/>
          </p:nvCxnSpPr>
          <p:spPr>
            <a:xfrm>
              <a:off x="2057400" y="29718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19"/>
            <p:cNvCxnSpPr/>
            <p:nvPr/>
          </p:nvCxnSpPr>
          <p:spPr>
            <a:xfrm flipH="1" rot="10800000">
              <a:off x="2057400" y="1905000"/>
              <a:ext cx="1371600" cy="1600200"/>
            </a:xfrm>
            <a:prstGeom prst="straightConnector1">
              <a:avLst/>
            </a:prstGeom>
            <a:noFill/>
            <a:ln cap="flat" cmpd="sng" w="9525">
              <a:solidFill>
                <a:schemeClr val="dk1"/>
              </a:solidFill>
              <a:prstDash val="solid"/>
              <a:round/>
              <a:headEnd len="med" w="med" type="none"/>
              <a:tailEnd len="med" w="med" type="none"/>
            </a:ln>
          </p:spPr>
        </p:cxnSp>
        <p:sp>
          <p:nvSpPr>
            <p:cNvPr id="278" name="Google Shape;278;p19"/>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279" name="Google Shape;279;p19"/>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280" name="Google Shape;280;p19"/>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281" name="Google Shape;281;p19"/>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282" name="Google Shape;282;p19"/>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283" name="Google Shape;283;p19"/>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284" name="Google Shape;284;p19"/>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285" name="Google Shape;285;p19"/>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286" name="Google Shape;286;p19"/>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87" name="Google Shape;287;p19"/>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88" name="Google Shape;288;p19"/>
            <p:cNvSpPr txBox="1"/>
            <p:nvPr/>
          </p:nvSpPr>
          <p:spPr>
            <a:xfrm>
              <a:off x="4084637" y="35814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289" name="Google Shape;289;p19"/>
            <p:cNvSpPr txBox="1"/>
            <p:nvPr/>
          </p:nvSpPr>
          <p:spPr>
            <a:xfrm>
              <a:off x="655637" y="36576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
          <p:nvSpPr>
            <p:cNvPr id="290" name="Google Shape;290;p19"/>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291" name="Google Shape;291;p19"/>
          <p:cNvSpPr txBox="1"/>
          <p:nvPr/>
        </p:nvSpPr>
        <p:spPr>
          <a:xfrm>
            <a:off x="4759896" y="4593104"/>
            <a:ext cx="4050275" cy="9694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Nodes: Queries and Ads</a:t>
            </a:r>
            <a:endParaRPr/>
          </a:p>
          <a:p>
            <a:pPr indent="0" lvl="0" marL="0" marR="0" rtl="0" algn="ctr">
              <a:spcBef>
                <a:spcPts val="0"/>
              </a:spcBef>
              <a:spcAft>
                <a:spcPts val="0"/>
              </a:spcAft>
              <a:buNone/>
            </a:pPr>
            <a:r>
              <a:t/>
            </a:r>
            <a:endParaRPr b="1" sz="9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600">
                <a:solidFill>
                  <a:srgbClr val="D60093"/>
                </a:solidFill>
                <a:latin typeface="Calibri"/>
                <a:ea typeface="Calibri"/>
                <a:cs typeface="Calibri"/>
                <a:sym typeface="Calibri"/>
              </a:rPr>
              <a:t>Goal: Match queries to ads so that maximum </a:t>
            </a:r>
            <a:br>
              <a:rPr b="1" lang="en-US" sz="1600">
                <a:solidFill>
                  <a:srgbClr val="D60093"/>
                </a:solidFill>
                <a:latin typeface="Calibri"/>
                <a:ea typeface="Calibri"/>
                <a:cs typeface="Calibri"/>
                <a:sym typeface="Calibri"/>
              </a:rPr>
            </a:br>
            <a:r>
              <a:rPr b="1" lang="en-US" sz="1600">
                <a:solidFill>
                  <a:srgbClr val="D60093"/>
                </a:solidFill>
                <a:latin typeface="Calibri"/>
                <a:ea typeface="Calibri"/>
                <a:cs typeface="Calibri"/>
                <a:sym typeface="Calibri"/>
              </a:rPr>
              <a:t>number of matchings are made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OUTLINE</a:t>
            </a:r>
            <a:endParaRPr/>
          </a:p>
        </p:txBody>
      </p:sp>
      <p:sp>
        <p:nvSpPr>
          <p:cNvPr id="97" name="Google Shape;97;p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Web Advertising</a:t>
            </a:r>
            <a:endParaRPr>
              <a:solidFill>
                <a:srgbClr val="C0504D"/>
              </a:solidFill>
            </a:endParaRPr>
          </a:p>
          <a:p>
            <a:pPr indent="-285750" lvl="1" marL="742950" rtl="0" algn="l">
              <a:spcBef>
                <a:spcPts val="480"/>
              </a:spcBef>
              <a:spcAft>
                <a:spcPts val="0"/>
              </a:spcAft>
              <a:buSzPts val="2400"/>
              <a:buChar char="⮚"/>
            </a:pPr>
            <a:r>
              <a:rPr lang="en-US"/>
              <a:t>Definition of Web-Advertising</a:t>
            </a:r>
            <a:endParaRPr/>
          </a:p>
          <a:p>
            <a:pPr indent="-285750" lvl="1" marL="742950" rtl="0" algn="l">
              <a:spcBef>
                <a:spcPts val="480"/>
              </a:spcBef>
              <a:spcAft>
                <a:spcPts val="0"/>
              </a:spcAft>
              <a:buSzPts val="2400"/>
              <a:buChar char="⮚"/>
            </a:pPr>
            <a:r>
              <a:rPr lang="en-US"/>
              <a:t>Greedy algorithm</a:t>
            </a:r>
            <a:endParaRPr/>
          </a:p>
          <a:p>
            <a:pPr indent="-285750" lvl="1" marL="742950" rtl="0" algn="l">
              <a:spcBef>
                <a:spcPts val="480"/>
              </a:spcBef>
              <a:spcAft>
                <a:spcPts val="0"/>
              </a:spcAft>
              <a:buSzPts val="2400"/>
              <a:buChar char="⮚"/>
            </a:pPr>
            <a:r>
              <a:rPr lang="en-US"/>
              <a:t>BALANCE algorithm</a:t>
            </a:r>
            <a:endParaRPr/>
          </a:p>
          <a:p>
            <a:pPr indent="-285750" lvl="1" marL="742950" rtl="0" algn="l">
              <a:spcBef>
                <a:spcPts val="480"/>
              </a:spcBef>
              <a:spcAft>
                <a:spcPts val="0"/>
              </a:spcAft>
              <a:buSzPts val="2400"/>
              <a:buChar char="⮚"/>
            </a:pPr>
            <a:r>
              <a:rPr lang="en-US"/>
              <a:t>Generalized-BALANCE algorithm</a:t>
            </a:r>
            <a:endParaRPr/>
          </a:p>
        </p:txBody>
      </p:sp>
      <p:sp>
        <p:nvSpPr>
          <p:cNvPr id="98" name="Google Shape;98;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Bipartite Matching</a:t>
            </a:r>
            <a:endParaRPr/>
          </a:p>
        </p:txBody>
      </p:sp>
      <p:sp>
        <p:nvSpPr>
          <p:cNvPr id="298" name="Google Shape;298;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0"/>
          <p:cNvSpPr txBox="1"/>
          <p:nvPr/>
        </p:nvSpPr>
        <p:spPr>
          <a:xfrm>
            <a:off x="1905000" y="5029200"/>
            <a:ext cx="5448864"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M = {(1,a),(2,b),(3,d)}</a:t>
            </a:r>
            <a:r>
              <a:rPr lang="en-US" sz="2800">
                <a:solidFill>
                  <a:schemeClr val="dk1"/>
                </a:solidFill>
                <a:latin typeface="Calibri"/>
                <a:ea typeface="Calibri"/>
                <a:cs typeface="Calibri"/>
                <a:sym typeface="Calibri"/>
              </a:rPr>
              <a:t> is a </a:t>
            </a:r>
            <a:r>
              <a:rPr b="1" lang="en-US" sz="2800">
                <a:solidFill>
                  <a:srgbClr val="0000FF"/>
                </a:solidFill>
                <a:latin typeface="Calibri"/>
                <a:ea typeface="Calibri"/>
                <a:cs typeface="Calibri"/>
                <a:sym typeface="Calibri"/>
              </a:rPr>
              <a:t>matching</a:t>
            </a:r>
            <a:endParaRPr sz="2800">
              <a:solidFill>
                <a:srgbClr val="0000FF"/>
              </a:solidFill>
              <a:latin typeface="Calibri"/>
              <a:ea typeface="Calibri"/>
              <a:cs typeface="Calibri"/>
              <a:sym typeface="Calibri"/>
            </a:endParaRPr>
          </a:p>
          <a:p>
            <a:pPr indent="0" lvl="0" marL="0" marR="0" rtl="0" algn="ctr">
              <a:spcBef>
                <a:spcPts val="0"/>
              </a:spcBef>
              <a:spcAft>
                <a:spcPts val="0"/>
              </a:spcAft>
              <a:buNone/>
            </a:pPr>
            <a:r>
              <a:rPr b="1" lang="en-US" sz="2800">
                <a:solidFill>
                  <a:srgbClr val="D60093"/>
                </a:solidFill>
                <a:latin typeface="Calibri"/>
                <a:ea typeface="Calibri"/>
                <a:cs typeface="Calibri"/>
                <a:sym typeface="Calibri"/>
              </a:rPr>
              <a:t>Cardinality of matching = |M| = 3</a:t>
            </a:r>
            <a:endParaRPr/>
          </a:p>
        </p:txBody>
      </p:sp>
      <p:grpSp>
        <p:nvGrpSpPr>
          <p:cNvPr id="300" name="Google Shape;300;p20"/>
          <p:cNvGrpSpPr/>
          <p:nvPr/>
        </p:nvGrpSpPr>
        <p:grpSpPr>
          <a:xfrm>
            <a:off x="2925763" y="2133600"/>
            <a:ext cx="2743200" cy="2590800"/>
            <a:chOff x="1371600" y="1524000"/>
            <a:chExt cx="2743200" cy="2590800"/>
          </a:xfrm>
        </p:grpSpPr>
        <p:sp>
          <p:nvSpPr>
            <p:cNvPr id="301" name="Google Shape;301;p20"/>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2" name="Google Shape;302;p20"/>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3" name="Google Shape;303;p20"/>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4" name="Google Shape;304;p20"/>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5" name="Google Shape;305;p20"/>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6" name="Google Shape;306;p20"/>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7" name="Google Shape;307;p20"/>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308" name="Google Shape;308;p20"/>
            <p:cNvCxnSpPr/>
            <p:nvPr/>
          </p:nvCxnSpPr>
          <p:spPr>
            <a:xfrm>
              <a:off x="2057400" y="19050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09" name="Google Shape;309;p20"/>
            <p:cNvCxnSpPr/>
            <p:nvPr/>
          </p:nvCxnSpPr>
          <p:spPr>
            <a:xfrm>
              <a:off x="2057400" y="1981200"/>
              <a:ext cx="1295400" cy="990600"/>
            </a:xfrm>
            <a:prstGeom prst="straightConnector1">
              <a:avLst/>
            </a:prstGeom>
            <a:noFill/>
            <a:ln cap="flat" cmpd="sng" w="9525">
              <a:solidFill>
                <a:schemeClr val="dk1"/>
              </a:solidFill>
              <a:prstDash val="solid"/>
              <a:round/>
              <a:headEnd len="med" w="med" type="none"/>
              <a:tailEnd len="med" w="med" type="none"/>
            </a:ln>
          </p:spPr>
        </p:cxnSp>
        <p:cxnSp>
          <p:nvCxnSpPr>
            <p:cNvPr id="310" name="Google Shape;310;p20"/>
            <p:cNvCxnSpPr/>
            <p:nvPr/>
          </p:nvCxnSpPr>
          <p:spPr>
            <a:xfrm>
              <a:off x="2057400" y="24384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11" name="Google Shape;311;p20"/>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20"/>
            <p:cNvCxnSpPr/>
            <p:nvPr/>
          </p:nvCxnSpPr>
          <p:spPr>
            <a:xfrm>
              <a:off x="2057400" y="2971800"/>
              <a:ext cx="1295400" cy="533400"/>
            </a:xfrm>
            <a:prstGeom prst="straightConnector1">
              <a:avLst/>
            </a:prstGeom>
            <a:noFill/>
            <a:ln cap="flat" cmpd="sng" w="38100">
              <a:solidFill>
                <a:schemeClr val="dk1"/>
              </a:solidFill>
              <a:prstDash val="solid"/>
              <a:round/>
              <a:headEnd len="med" w="med" type="none"/>
              <a:tailEnd len="med" w="med" type="none"/>
            </a:ln>
          </p:spPr>
        </p:cxnSp>
        <p:cxnSp>
          <p:nvCxnSpPr>
            <p:cNvPr id="313" name="Google Shape;313;p20"/>
            <p:cNvCxnSpPr/>
            <p:nvPr/>
          </p:nvCxnSpPr>
          <p:spPr>
            <a:xfrm flipH="1" rot="10800000">
              <a:off x="2057400" y="1904999"/>
              <a:ext cx="1371600" cy="1600199"/>
            </a:xfrm>
            <a:prstGeom prst="straightConnector1">
              <a:avLst/>
            </a:prstGeom>
            <a:noFill/>
            <a:ln cap="flat" cmpd="sng" w="9525">
              <a:solidFill>
                <a:schemeClr val="dk1"/>
              </a:solidFill>
              <a:prstDash val="solid"/>
              <a:round/>
              <a:headEnd len="med" w="med" type="none"/>
              <a:tailEnd len="med" w="med" type="none"/>
            </a:ln>
          </p:spPr>
        </p:cxnSp>
        <p:sp>
          <p:nvSpPr>
            <p:cNvPr id="314" name="Google Shape;314;p20"/>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315" name="Google Shape;315;p20"/>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316" name="Google Shape;316;p20"/>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317" name="Google Shape;317;p20"/>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318" name="Google Shape;318;p20"/>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319" name="Google Shape;319;p20"/>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320" name="Google Shape;320;p20"/>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321" name="Google Shape;321;p20"/>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322" name="Google Shape;322;p20"/>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23" name="Google Shape;323;p20"/>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24" name="Google Shape;324;p20"/>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325" name="Google Shape;325;p20"/>
          <p:cNvSpPr txBox="1"/>
          <p:nvPr/>
        </p:nvSpPr>
        <p:spPr>
          <a:xfrm>
            <a:off x="5562600" y="42672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326" name="Google Shape;326;p20"/>
          <p:cNvSpPr txBox="1"/>
          <p:nvPr/>
        </p:nvSpPr>
        <p:spPr>
          <a:xfrm>
            <a:off x="2209800" y="42672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
        <p:nvSpPr>
          <p:cNvPr id="327" name="Google Shape;327;p20"/>
          <p:cNvSpPr txBox="1"/>
          <p:nvPr/>
        </p:nvSpPr>
        <p:spPr>
          <a:xfrm>
            <a:off x="6931475" y="1972525"/>
            <a:ext cx="2775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Other Matching |M| = 3</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3 - b</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1 - c</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4 - a</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Bipartite Matching</a:t>
            </a:r>
            <a:endParaRPr/>
          </a:p>
        </p:txBody>
      </p:sp>
      <p:sp>
        <p:nvSpPr>
          <p:cNvPr id="334" name="Google Shape;334;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35" name="Google Shape;335;p21"/>
          <p:cNvGrpSpPr/>
          <p:nvPr/>
        </p:nvGrpSpPr>
        <p:grpSpPr>
          <a:xfrm>
            <a:off x="3001963" y="1447800"/>
            <a:ext cx="2743200" cy="2590800"/>
            <a:chOff x="1371600" y="1524000"/>
            <a:chExt cx="2743200" cy="2590800"/>
          </a:xfrm>
        </p:grpSpPr>
        <p:sp>
          <p:nvSpPr>
            <p:cNvPr id="336" name="Google Shape;336;p21"/>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7" name="Google Shape;337;p21"/>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8" name="Google Shape;338;p21"/>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9" name="Google Shape;339;p21"/>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0" name="Google Shape;340;p21"/>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1" name="Google Shape;341;p21"/>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2" name="Google Shape;342;p21"/>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3" name="Google Shape;343;p21"/>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344" name="Google Shape;344;p21"/>
            <p:cNvCxnSpPr/>
            <p:nvPr/>
          </p:nvCxnSpPr>
          <p:spPr>
            <a:xfrm>
              <a:off x="2057400" y="19050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21"/>
            <p:cNvCxnSpPr/>
            <p:nvPr/>
          </p:nvCxnSpPr>
          <p:spPr>
            <a:xfrm>
              <a:off x="2057400" y="1981200"/>
              <a:ext cx="1295400" cy="990600"/>
            </a:xfrm>
            <a:prstGeom prst="straightConnector1">
              <a:avLst/>
            </a:prstGeom>
            <a:noFill/>
            <a:ln cap="flat" cmpd="sng" w="38100">
              <a:solidFill>
                <a:schemeClr val="dk1"/>
              </a:solidFill>
              <a:prstDash val="solid"/>
              <a:round/>
              <a:headEnd len="med" w="med" type="none"/>
              <a:tailEnd len="med" w="med" type="none"/>
            </a:ln>
          </p:spPr>
        </p:cxnSp>
        <p:cxnSp>
          <p:nvCxnSpPr>
            <p:cNvPr id="346" name="Google Shape;346;p21"/>
            <p:cNvCxnSpPr/>
            <p:nvPr/>
          </p:nvCxnSpPr>
          <p:spPr>
            <a:xfrm>
              <a:off x="2057400" y="24384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47" name="Google Shape;347;p21"/>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21"/>
            <p:cNvCxnSpPr/>
            <p:nvPr/>
          </p:nvCxnSpPr>
          <p:spPr>
            <a:xfrm>
              <a:off x="2057400" y="2971800"/>
              <a:ext cx="1295400" cy="533400"/>
            </a:xfrm>
            <a:prstGeom prst="straightConnector1">
              <a:avLst/>
            </a:prstGeom>
            <a:noFill/>
            <a:ln cap="flat" cmpd="sng" w="38100">
              <a:solidFill>
                <a:schemeClr val="dk1"/>
              </a:solidFill>
              <a:prstDash val="solid"/>
              <a:round/>
              <a:headEnd len="med" w="med" type="none"/>
              <a:tailEnd len="med" w="med" type="none"/>
            </a:ln>
          </p:spPr>
        </p:cxnSp>
        <p:cxnSp>
          <p:nvCxnSpPr>
            <p:cNvPr id="349" name="Google Shape;349;p21"/>
            <p:cNvCxnSpPr/>
            <p:nvPr/>
          </p:nvCxnSpPr>
          <p:spPr>
            <a:xfrm flipH="1" rot="10800000">
              <a:off x="2057400" y="1981200"/>
              <a:ext cx="1295400" cy="1524000"/>
            </a:xfrm>
            <a:prstGeom prst="straightConnector1">
              <a:avLst/>
            </a:prstGeom>
            <a:noFill/>
            <a:ln cap="flat" cmpd="sng" w="38100">
              <a:solidFill>
                <a:schemeClr val="dk1"/>
              </a:solidFill>
              <a:prstDash val="solid"/>
              <a:round/>
              <a:headEnd len="med" w="med" type="none"/>
              <a:tailEnd len="med" w="med" type="none"/>
            </a:ln>
          </p:spPr>
        </p:cxnSp>
        <p:sp>
          <p:nvSpPr>
            <p:cNvPr id="350" name="Google Shape;350;p21"/>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351" name="Google Shape;351;p21"/>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352" name="Google Shape;352;p21"/>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353" name="Google Shape;353;p21"/>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354" name="Google Shape;354;p21"/>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355" name="Google Shape;355;p21"/>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356" name="Google Shape;356;p21"/>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357" name="Google Shape;357;p21"/>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358" name="Google Shape;358;p21"/>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59" name="Google Shape;359;p21"/>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360" name="Google Shape;360;p21"/>
          <p:cNvSpPr txBox="1"/>
          <p:nvPr/>
        </p:nvSpPr>
        <p:spPr>
          <a:xfrm>
            <a:off x="2274534" y="4114800"/>
            <a:ext cx="472116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M = {(1,c),(2,b),(3,d),(4,a)}</a:t>
            </a:r>
            <a:r>
              <a:rPr lang="en-US" sz="2800">
                <a:solidFill>
                  <a:schemeClr val="dk1"/>
                </a:solidFill>
                <a:latin typeface="Calibri"/>
                <a:ea typeface="Calibri"/>
                <a:cs typeface="Calibri"/>
                <a:sym typeface="Calibri"/>
              </a:rPr>
              <a:t> is a </a:t>
            </a:r>
            <a:br>
              <a:rPr lang="en-US" sz="2800">
                <a:solidFill>
                  <a:schemeClr val="dk1"/>
                </a:solidFill>
                <a:latin typeface="Calibri"/>
                <a:ea typeface="Calibri"/>
                <a:cs typeface="Calibri"/>
                <a:sym typeface="Calibri"/>
              </a:rPr>
            </a:br>
            <a:r>
              <a:rPr b="1" lang="en-US" sz="2800">
                <a:solidFill>
                  <a:srgbClr val="0000FF"/>
                </a:solidFill>
                <a:latin typeface="Calibri"/>
                <a:ea typeface="Calibri"/>
                <a:cs typeface="Calibri"/>
                <a:sym typeface="Calibri"/>
              </a:rPr>
              <a:t>perfect matching</a:t>
            </a:r>
            <a:endParaRPr sz="2800">
              <a:solidFill>
                <a:srgbClr val="0000FF"/>
              </a:solidFill>
              <a:latin typeface="Calibri"/>
              <a:ea typeface="Calibri"/>
              <a:cs typeface="Calibri"/>
              <a:sym typeface="Calibri"/>
            </a:endParaRPr>
          </a:p>
        </p:txBody>
      </p:sp>
      <p:sp>
        <p:nvSpPr>
          <p:cNvPr id="361" name="Google Shape;361;p21"/>
          <p:cNvSpPr txBox="1"/>
          <p:nvPr/>
        </p:nvSpPr>
        <p:spPr>
          <a:xfrm>
            <a:off x="533400" y="5257800"/>
            <a:ext cx="7924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Maximal matching</a:t>
            </a:r>
            <a:r>
              <a:rPr lang="en-US" sz="2400">
                <a:solidFill>
                  <a:srgbClr val="FF0066"/>
                </a:solidFill>
                <a:latin typeface="Arial"/>
                <a:ea typeface="Arial"/>
                <a:cs typeface="Arial"/>
                <a:sym typeface="Arial"/>
              </a:rPr>
              <a:t>: </a:t>
            </a:r>
            <a:r>
              <a:rPr lang="en-US" sz="2400">
                <a:solidFill>
                  <a:srgbClr val="0000FF"/>
                </a:solidFill>
                <a:latin typeface="Arial"/>
                <a:ea typeface="Arial"/>
                <a:cs typeface="Arial"/>
                <a:sym typeface="Arial"/>
              </a:rPr>
              <a:t>a matching that contains the largest possible number of matches</a:t>
            </a:r>
            <a:endParaRPr/>
          </a:p>
          <a:p>
            <a:pPr indent="0" lvl="0" marL="0" marR="0" rtl="0" algn="l">
              <a:spcBef>
                <a:spcPts val="0"/>
              </a:spcBef>
              <a:spcAft>
                <a:spcPts val="0"/>
              </a:spcAft>
              <a:buNone/>
            </a:pPr>
            <a:r>
              <a:rPr b="1" lang="en-US" sz="2400">
                <a:solidFill>
                  <a:srgbClr val="FF0066"/>
                </a:solidFill>
                <a:latin typeface="Arial"/>
                <a:ea typeface="Arial"/>
                <a:cs typeface="Arial"/>
                <a:sym typeface="Arial"/>
              </a:rPr>
              <a:t>Perfect matching:</a:t>
            </a:r>
            <a:r>
              <a:rPr lang="en-US" sz="2400">
                <a:solidFill>
                  <a:srgbClr val="FF0066"/>
                </a:solidFill>
                <a:latin typeface="Arial"/>
                <a:ea typeface="Arial"/>
                <a:cs typeface="Arial"/>
                <a:sym typeface="Arial"/>
              </a:rPr>
              <a:t> </a:t>
            </a:r>
            <a:r>
              <a:rPr lang="en-US" sz="2400">
                <a:solidFill>
                  <a:srgbClr val="0000FF"/>
                </a:solidFill>
                <a:latin typeface="Arial"/>
                <a:ea typeface="Arial"/>
                <a:cs typeface="Arial"/>
                <a:sym typeface="Arial"/>
              </a:rPr>
              <a:t>all vertices of the graph are matched</a:t>
            </a:r>
            <a:endParaRPr/>
          </a:p>
        </p:txBody>
      </p:sp>
      <p:sp>
        <p:nvSpPr>
          <p:cNvPr id="362" name="Google Shape;362;p21"/>
          <p:cNvSpPr txBox="1"/>
          <p:nvPr/>
        </p:nvSpPr>
        <p:spPr>
          <a:xfrm>
            <a:off x="5638800" y="35052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363" name="Google Shape;363;p21"/>
          <p:cNvSpPr txBox="1"/>
          <p:nvPr/>
        </p:nvSpPr>
        <p:spPr>
          <a:xfrm>
            <a:off x="2133600" y="35052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Matching Algorithm</a:t>
            </a:r>
            <a:endParaRPr/>
          </a:p>
        </p:txBody>
      </p:sp>
      <p:sp>
        <p:nvSpPr>
          <p:cNvPr id="370" name="Google Shape;370;p2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00"/>
              <a:buChar char="●"/>
            </a:pPr>
            <a:r>
              <a:rPr b="1" lang="en-US">
                <a:solidFill>
                  <a:srgbClr val="FF0066"/>
                </a:solidFill>
              </a:rPr>
              <a:t>Problem:</a:t>
            </a:r>
            <a:r>
              <a:rPr lang="en-US">
                <a:solidFill>
                  <a:schemeClr val="accent3"/>
                </a:solidFill>
              </a:rPr>
              <a:t> </a:t>
            </a:r>
            <a:r>
              <a:rPr b="1" lang="en-US"/>
              <a:t>Find a maximal matching for a given bipartite graph</a:t>
            </a:r>
            <a:endParaRPr/>
          </a:p>
          <a:p>
            <a:pPr indent="-285750" lvl="1" marL="742950" rtl="0" algn="l">
              <a:spcBef>
                <a:spcPts val="480"/>
              </a:spcBef>
              <a:spcAft>
                <a:spcPts val="0"/>
              </a:spcAft>
              <a:buSzPts val="2400"/>
              <a:buChar char="⮚"/>
            </a:pPr>
            <a:r>
              <a:rPr lang="en-US"/>
              <a:t>A perfect one if it exists</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lang="en-US"/>
              <a:t>There is a polynomial-time offline algorithm based on augmenting paths </a:t>
            </a:r>
            <a:endParaRPr/>
          </a:p>
          <a:p>
            <a:pPr indent="-285750" lvl="1" marL="742950" rtl="0" algn="l">
              <a:spcBef>
                <a:spcPts val="480"/>
              </a:spcBef>
              <a:spcAft>
                <a:spcPts val="0"/>
              </a:spcAft>
              <a:buSzPts val="2000"/>
              <a:buChar char="⮚"/>
            </a:pPr>
            <a:r>
              <a:rPr lang="en-US" sz="2000"/>
              <a:t>Hopcroft &amp; Karp 1973,</a:t>
            </a:r>
            <a:r>
              <a:rPr lang="en-US"/>
              <a:t> </a:t>
            </a:r>
            <a:r>
              <a:rPr lang="en-US" sz="2000"/>
              <a:t>see </a:t>
            </a:r>
            <a:r>
              <a:rPr lang="en-US" sz="2000" u="sng">
                <a:solidFill>
                  <a:schemeClr val="hlink"/>
                </a:solidFill>
                <a:hlinkClick r:id="rId3"/>
              </a:rPr>
              <a:t>http://en.wikipedia.org/wiki/Hopcroft-Karp_algorithm</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But what if we do not know the entire </a:t>
            </a:r>
            <a:br>
              <a:rPr b="1" lang="en-US">
                <a:solidFill>
                  <a:srgbClr val="008000"/>
                </a:solidFill>
              </a:rPr>
            </a:br>
            <a:r>
              <a:rPr b="1" lang="en-US">
                <a:solidFill>
                  <a:srgbClr val="008000"/>
                </a:solidFill>
              </a:rPr>
              <a:t>graph upfront?</a:t>
            </a:r>
            <a:endParaRPr/>
          </a:p>
          <a:p>
            <a:pPr indent="-285750" lvl="1" marL="742950" rtl="0" algn="l">
              <a:spcBef>
                <a:spcPts val="480"/>
              </a:spcBef>
              <a:spcAft>
                <a:spcPts val="0"/>
              </a:spcAft>
              <a:buSzPts val="2400"/>
              <a:buFont typeface="Noto Sans Symbols"/>
              <a:buNone/>
            </a:pPr>
            <a:r>
              <a:t/>
            </a:r>
            <a:endParaRPr/>
          </a:p>
        </p:txBody>
      </p:sp>
      <p:sp>
        <p:nvSpPr>
          <p:cNvPr id="371" name="Google Shape;371;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Online Graph Matching Problem</a:t>
            </a:r>
            <a:endParaRPr/>
          </a:p>
        </p:txBody>
      </p:sp>
      <p:sp>
        <p:nvSpPr>
          <p:cNvPr id="378" name="Google Shape;378;p23"/>
          <p:cNvSpPr txBox="1"/>
          <p:nvPr>
            <p:ph idx="1" type="body"/>
          </p:nvPr>
        </p:nvSpPr>
        <p:spPr>
          <a:xfrm>
            <a:off x="685800" y="1447800"/>
            <a:ext cx="45663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Initially, </a:t>
            </a:r>
            <a:r>
              <a:rPr lang="en-US" sz="2400">
                <a:solidFill>
                  <a:srgbClr val="008000"/>
                </a:solidFill>
              </a:rPr>
              <a:t>we are given the set</a:t>
            </a:r>
            <a:r>
              <a:rPr b="1" lang="en-US" sz="2400">
                <a:solidFill>
                  <a:srgbClr val="008000"/>
                </a:solidFill>
              </a:rPr>
              <a:t> ads</a:t>
            </a:r>
            <a:endParaRPr/>
          </a:p>
          <a:p>
            <a:pPr indent="-342900" lvl="0" marL="342900" rtl="0" algn="l">
              <a:spcBef>
                <a:spcPts val="480"/>
              </a:spcBef>
              <a:spcAft>
                <a:spcPts val="0"/>
              </a:spcAft>
              <a:buSzPts val="2400"/>
              <a:buChar char="●"/>
            </a:pPr>
            <a:r>
              <a:rPr lang="en-US" sz="2400"/>
              <a:t>In each </a:t>
            </a:r>
            <a:r>
              <a:rPr b="1" lang="en-US" sz="2400"/>
              <a:t>round</a:t>
            </a:r>
            <a:r>
              <a:rPr lang="en-US" sz="2400"/>
              <a:t>, </a:t>
            </a:r>
            <a:r>
              <a:rPr b="1" lang="en-US" sz="2400">
                <a:solidFill>
                  <a:srgbClr val="D60093"/>
                </a:solidFill>
              </a:rPr>
              <a:t>one set of query terms is added</a:t>
            </a:r>
            <a:endParaRPr/>
          </a:p>
          <a:p>
            <a:pPr indent="-285750" lvl="1" marL="742950" rtl="0" algn="l">
              <a:spcBef>
                <a:spcPts val="400"/>
              </a:spcBef>
              <a:spcAft>
                <a:spcPts val="0"/>
              </a:spcAft>
              <a:buSzPts val="2000"/>
              <a:buChar char="⮚"/>
            </a:pPr>
            <a:r>
              <a:rPr lang="en-US" sz="2000">
                <a:solidFill>
                  <a:srgbClr val="0000FF"/>
                </a:solidFill>
              </a:rPr>
              <a:t>Relevant </a:t>
            </a:r>
            <a:r>
              <a:rPr b="1" lang="en-US" sz="2000">
                <a:solidFill>
                  <a:srgbClr val="0000FF"/>
                </a:solidFill>
              </a:rPr>
              <a:t>edges</a:t>
            </a:r>
            <a:r>
              <a:rPr lang="en-US" sz="2000">
                <a:solidFill>
                  <a:srgbClr val="0000FF"/>
                </a:solidFill>
              </a:rPr>
              <a:t> are revealed</a:t>
            </a:r>
            <a:endParaRPr/>
          </a:p>
          <a:p>
            <a:pPr indent="-285750" lvl="1" marL="742950" rtl="0" algn="l">
              <a:spcBef>
                <a:spcPts val="400"/>
              </a:spcBef>
              <a:spcAft>
                <a:spcPts val="0"/>
              </a:spcAft>
              <a:buSzPts val="2000"/>
              <a:buChar char="⮚"/>
            </a:pPr>
            <a:r>
              <a:rPr lang="en-US" sz="2000">
                <a:solidFill>
                  <a:srgbClr val="0000FF"/>
                </a:solidFill>
              </a:rPr>
              <a:t>Indicate which advertisers have bid on those query terms</a:t>
            </a:r>
            <a:endParaRPr/>
          </a:p>
          <a:p>
            <a:pPr indent="-342900" lvl="0" marL="342900" rtl="0" algn="l">
              <a:spcBef>
                <a:spcPts val="480"/>
              </a:spcBef>
              <a:spcAft>
                <a:spcPts val="0"/>
              </a:spcAft>
              <a:buSzPts val="2400"/>
              <a:buChar char="●"/>
            </a:pPr>
            <a:r>
              <a:rPr b="1" lang="en-US" sz="2400"/>
              <a:t>At that time, we have to decide to either:</a:t>
            </a:r>
            <a:endParaRPr/>
          </a:p>
          <a:p>
            <a:pPr indent="-285750" lvl="1" marL="742950" rtl="0" algn="l">
              <a:spcBef>
                <a:spcPts val="400"/>
              </a:spcBef>
              <a:spcAft>
                <a:spcPts val="0"/>
              </a:spcAft>
              <a:buSzPts val="2000"/>
              <a:buChar char="⮚"/>
            </a:pPr>
            <a:r>
              <a:rPr lang="en-US" sz="2000"/>
              <a:t>Pair the </a:t>
            </a:r>
            <a:r>
              <a:rPr b="1" lang="en-US" sz="2000">
                <a:solidFill>
                  <a:srgbClr val="D60093"/>
                </a:solidFill>
              </a:rPr>
              <a:t>query </a:t>
            </a:r>
            <a:r>
              <a:rPr lang="en-US" sz="2000"/>
              <a:t>with an </a:t>
            </a:r>
            <a:r>
              <a:rPr b="1" lang="en-US" sz="2000">
                <a:solidFill>
                  <a:srgbClr val="008000"/>
                </a:solidFill>
              </a:rPr>
              <a:t>ad</a:t>
            </a:r>
            <a:endParaRPr/>
          </a:p>
          <a:p>
            <a:pPr indent="-285750" lvl="1" marL="742950" rtl="0" algn="l">
              <a:spcBef>
                <a:spcPts val="400"/>
              </a:spcBef>
              <a:spcAft>
                <a:spcPts val="0"/>
              </a:spcAft>
              <a:buSzPts val="2000"/>
              <a:buChar char="⮚"/>
            </a:pPr>
            <a:r>
              <a:rPr lang="en-US" sz="2000"/>
              <a:t>Do not pair the </a:t>
            </a:r>
            <a:r>
              <a:rPr b="1" lang="en-US" sz="2000">
                <a:solidFill>
                  <a:srgbClr val="D60093"/>
                </a:solidFill>
              </a:rPr>
              <a:t>query </a:t>
            </a:r>
            <a:r>
              <a:rPr lang="en-US" sz="2000"/>
              <a:t>with any </a:t>
            </a:r>
            <a:r>
              <a:rPr b="1" lang="en-US" sz="2000">
                <a:solidFill>
                  <a:srgbClr val="008000"/>
                </a:solidFill>
              </a:rPr>
              <a:t>ad</a:t>
            </a:r>
            <a:endParaRPr/>
          </a:p>
          <a:p>
            <a:pPr indent="-114300" lvl="8" marL="3886200" rtl="0" algn="l">
              <a:spcBef>
                <a:spcPts val="360"/>
              </a:spcBef>
              <a:spcAft>
                <a:spcPts val="0"/>
              </a:spcAft>
              <a:buClr>
                <a:schemeClr val="dk1"/>
              </a:buClr>
              <a:buSzPts val="1800"/>
              <a:buFont typeface="Times New Roman"/>
              <a:buNone/>
            </a:pPr>
            <a:r>
              <a:t/>
            </a:r>
            <a:endParaRPr sz="1800"/>
          </a:p>
        </p:txBody>
      </p:sp>
      <p:sp>
        <p:nvSpPr>
          <p:cNvPr id="379" name="Google Shape;379;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23"/>
          <p:cNvSpPr/>
          <p:nvPr/>
        </p:nvSpPr>
        <p:spPr>
          <a:xfrm>
            <a:off x="5867400" y="24828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1" name="Google Shape;381;p23"/>
          <p:cNvSpPr/>
          <p:nvPr/>
        </p:nvSpPr>
        <p:spPr>
          <a:xfrm>
            <a:off x="5867400" y="30162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2" name="Google Shape;382;p23"/>
          <p:cNvSpPr/>
          <p:nvPr/>
        </p:nvSpPr>
        <p:spPr>
          <a:xfrm>
            <a:off x="5867400" y="35496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3" name="Google Shape;383;p23"/>
          <p:cNvSpPr/>
          <p:nvPr/>
        </p:nvSpPr>
        <p:spPr>
          <a:xfrm>
            <a:off x="5867400" y="40830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4" name="Google Shape;384;p23"/>
          <p:cNvSpPr txBox="1"/>
          <p:nvPr/>
        </p:nvSpPr>
        <p:spPr>
          <a:xfrm>
            <a:off x="5537200" y="233045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385" name="Google Shape;385;p23"/>
          <p:cNvSpPr txBox="1"/>
          <p:nvPr/>
        </p:nvSpPr>
        <p:spPr>
          <a:xfrm>
            <a:off x="5562600" y="28956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386" name="Google Shape;386;p23"/>
          <p:cNvSpPr txBox="1"/>
          <p:nvPr/>
        </p:nvSpPr>
        <p:spPr>
          <a:xfrm>
            <a:off x="5537200" y="34290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387" name="Google Shape;387;p23"/>
          <p:cNvSpPr txBox="1"/>
          <p:nvPr/>
        </p:nvSpPr>
        <p:spPr>
          <a:xfrm>
            <a:off x="5537200" y="39624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388" name="Google Shape;388;p23"/>
          <p:cNvGrpSpPr/>
          <p:nvPr/>
        </p:nvGrpSpPr>
        <p:grpSpPr>
          <a:xfrm>
            <a:off x="6019800" y="2286000"/>
            <a:ext cx="1752600" cy="1873250"/>
            <a:chOff x="1296" y="1028"/>
            <a:chExt cx="1104" cy="1180"/>
          </a:xfrm>
        </p:grpSpPr>
        <p:grpSp>
          <p:nvGrpSpPr>
            <p:cNvPr id="389" name="Google Shape;389;p23"/>
            <p:cNvGrpSpPr/>
            <p:nvPr/>
          </p:nvGrpSpPr>
          <p:grpSpPr>
            <a:xfrm>
              <a:off x="1296" y="1152"/>
              <a:ext cx="912" cy="1056"/>
              <a:chOff x="1296" y="1152"/>
              <a:chExt cx="912" cy="1056"/>
            </a:xfrm>
          </p:grpSpPr>
          <p:sp>
            <p:nvSpPr>
              <p:cNvPr id="390" name="Google Shape;390;p23"/>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391" name="Google Shape;391;p23"/>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23"/>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393" name="Google Shape;393;p23"/>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394" name="Google Shape;394;p23"/>
          <p:cNvGrpSpPr/>
          <p:nvPr/>
        </p:nvGrpSpPr>
        <p:grpSpPr>
          <a:xfrm>
            <a:off x="6019801" y="2895600"/>
            <a:ext cx="1757363" cy="730250"/>
            <a:chOff x="1296" y="1412"/>
            <a:chExt cx="1107" cy="460"/>
          </a:xfrm>
        </p:grpSpPr>
        <p:sp>
          <p:nvSpPr>
            <p:cNvPr id="395" name="Google Shape;395;p23"/>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396" name="Google Shape;396;p23"/>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397" name="Google Shape;397;p23"/>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398" name="Google Shape;398;p23"/>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399" name="Google Shape;399;p23"/>
          <p:cNvGrpSpPr/>
          <p:nvPr/>
        </p:nvGrpSpPr>
        <p:grpSpPr>
          <a:xfrm>
            <a:off x="6019800" y="2635250"/>
            <a:ext cx="1760538" cy="1131888"/>
            <a:chOff x="1296" y="1248"/>
            <a:chExt cx="1109" cy="713"/>
          </a:xfrm>
        </p:grpSpPr>
        <p:sp>
          <p:nvSpPr>
            <p:cNvPr id="400" name="Google Shape;400;p23"/>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401" name="Google Shape;401;p23"/>
            <p:cNvCxnSpPr/>
            <p:nvPr/>
          </p:nvCxnSpPr>
          <p:spPr>
            <a:xfrm>
              <a:off x="1296" y="1248"/>
              <a:ext cx="781" cy="546"/>
            </a:xfrm>
            <a:prstGeom prst="straightConnector1">
              <a:avLst/>
            </a:prstGeom>
            <a:noFill/>
            <a:ln cap="flat" cmpd="sng" w="9525">
              <a:solidFill>
                <a:schemeClr val="dk1"/>
              </a:solidFill>
              <a:prstDash val="solid"/>
              <a:round/>
              <a:headEnd len="med" w="med" type="none"/>
              <a:tailEnd len="med" w="med" type="none"/>
            </a:ln>
          </p:spPr>
        </p:cxnSp>
        <p:sp>
          <p:nvSpPr>
            <p:cNvPr id="402" name="Google Shape;402;p23"/>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grpSp>
        <p:nvGrpSpPr>
          <p:cNvPr id="403" name="Google Shape;403;p23"/>
          <p:cNvGrpSpPr/>
          <p:nvPr/>
        </p:nvGrpSpPr>
        <p:grpSpPr>
          <a:xfrm>
            <a:off x="6019801" y="3625850"/>
            <a:ext cx="1773238" cy="706438"/>
            <a:chOff x="1296" y="1872"/>
            <a:chExt cx="1117" cy="445"/>
          </a:xfrm>
        </p:grpSpPr>
        <p:sp>
          <p:nvSpPr>
            <p:cNvPr id="404" name="Google Shape;404;p23"/>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405" name="Google Shape;405;p23"/>
            <p:cNvCxnSpPr/>
            <p:nvPr/>
          </p:nvCxnSpPr>
          <p:spPr>
            <a:xfrm>
              <a:off x="1296" y="1872"/>
              <a:ext cx="816" cy="336"/>
            </a:xfrm>
            <a:prstGeom prst="straightConnector1">
              <a:avLst/>
            </a:prstGeom>
            <a:noFill/>
            <a:ln cap="flat" cmpd="sng" w="9525">
              <a:solidFill>
                <a:schemeClr val="dk1"/>
              </a:solidFill>
              <a:prstDash val="solid"/>
              <a:round/>
              <a:headEnd len="med" w="med" type="none"/>
              <a:tailEnd len="med" w="med" type="none"/>
            </a:ln>
          </p:spPr>
        </p:cxnSp>
        <p:sp>
          <p:nvSpPr>
            <p:cNvPr id="406" name="Google Shape;406;p23"/>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grpSp>
      <p:sp>
        <p:nvSpPr>
          <p:cNvPr id="407" name="Google Shape;407;p23"/>
          <p:cNvSpPr/>
          <p:nvPr/>
        </p:nvSpPr>
        <p:spPr>
          <a:xfrm>
            <a:off x="7337425" y="2692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8" name="Google Shape;408;p23"/>
          <p:cNvSpPr txBox="1"/>
          <p:nvPr/>
        </p:nvSpPr>
        <p:spPr>
          <a:xfrm>
            <a:off x="6288658" y="4846637"/>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(1,a)</a:t>
            </a:r>
            <a:endParaRPr/>
          </a:p>
        </p:txBody>
      </p:sp>
      <p:sp>
        <p:nvSpPr>
          <p:cNvPr id="409" name="Google Shape;409;p23"/>
          <p:cNvSpPr txBox="1"/>
          <p:nvPr/>
        </p:nvSpPr>
        <p:spPr>
          <a:xfrm>
            <a:off x="6288658" y="5210175"/>
            <a:ext cx="833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(2,b)</a:t>
            </a:r>
            <a:endParaRPr/>
          </a:p>
        </p:txBody>
      </p:sp>
      <p:sp>
        <p:nvSpPr>
          <p:cNvPr id="410" name="Google Shape;410;p23"/>
          <p:cNvSpPr txBox="1"/>
          <p:nvPr/>
        </p:nvSpPr>
        <p:spPr>
          <a:xfrm>
            <a:off x="6288658" y="5591175"/>
            <a:ext cx="833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(3,d)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500"/>
                                        <p:tgtEl>
                                          <p:spTgt spid="3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500"/>
                                        <p:tgtEl>
                                          <p:spTgt spid="4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500"/>
                                        <p:tgtEl>
                                          <p:spTgt spid="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a:t>
            </a:r>
            <a:endParaRPr/>
          </a:p>
        </p:txBody>
      </p:sp>
      <p:sp>
        <p:nvSpPr>
          <p:cNvPr id="417" name="Google Shape;417;p2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D60093"/>
                </a:solidFill>
              </a:rPr>
              <a:t>Greedy algorithm for the online graph </a:t>
            </a:r>
            <a:br>
              <a:rPr b="1" lang="en-US">
                <a:solidFill>
                  <a:srgbClr val="D60093"/>
                </a:solidFill>
              </a:rPr>
            </a:br>
            <a:r>
              <a:rPr b="1" lang="en-US">
                <a:solidFill>
                  <a:srgbClr val="D60093"/>
                </a:solidFill>
              </a:rPr>
              <a:t>matching problem:</a:t>
            </a:r>
            <a:endParaRPr/>
          </a:p>
          <a:p>
            <a:pPr indent="-285750" lvl="1" marL="742950" rtl="0" algn="l">
              <a:spcBef>
                <a:spcPts val="480"/>
              </a:spcBef>
              <a:spcAft>
                <a:spcPts val="0"/>
              </a:spcAft>
              <a:buSzPts val="2400"/>
              <a:buChar char="⮚"/>
            </a:pPr>
            <a:r>
              <a:rPr lang="en-US"/>
              <a:t>Pair the new query with </a:t>
            </a:r>
            <a:r>
              <a:rPr b="1" lang="en-US"/>
              <a:t>any</a:t>
            </a:r>
            <a:r>
              <a:rPr lang="en-US"/>
              <a:t> eligible ad</a:t>
            </a:r>
            <a:endParaRPr/>
          </a:p>
          <a:p>
            <a:pPr indent="-228600" lvl="2" marL="1143000" rtl="0" algn="l">
              <a:spcBef>
                <a:spcPts val="440"/>
              </a:spcBef>
              <a:spcAft>
                <a:spcPts val="0"/>
              </a:spcAft>
              <a:buSzPts val="2200"/>
              <a:buFont typeface="Calibri"/>
              <a:buChar char="•"/>
            </a:pPr>
            <a:r>
              <a:rPr lang="en-US"/>
              <a:t>If there is none, do not pair query</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How good is the algorithm?</a:t>
            </a:r>
            <a:endParaRPr/>
          </a:p>
        </p:txBody>
      </p:sp>
      <p:sp>
        <p:nvSpPr>
          <p:cNvPr id="418" name="Google Shape;418;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Competitive Ratio</a:t>
            </a:r>
            <a:endParaRPr/>
          </a:p>
        </p:txBody>
      </p:sp>
      <p:sp>
        <p:nvSpPr>
          <p:cNvPr id="425" name="Google Shape;425;p2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For input </a:t>
            </a:r>
            <a:r>
              <a:rPr b="1" i="1" lang="en-US"/>
              <a:t>I</a:t>
            </a:r>
            <a:r>
              <a:rPr lang="en-US"/>
              <a:t>, suppose greedy produces matching </a:t>
            </a:r>
            <a:r>
              <a:rPr b="1" i="1" lang="en-US"/>
              <a:t>M</a:t>
            </a:r>
            <a:r>
              <a:rPr b="1" baseline="-25000" i="1" lang="en-US"/>
              <a:t>greedy</a:t>
            </a:r>
            <a:r>
              <a:rPr lang="en-US"/>
              <a:t> while an optimal matching is </a:t>
            </a:r>
            <a:r>
              <a:rPr b="1" i="1" lang="en-US"/>
              <a:t>M</a:t>
            </a:r>
            <a:r>
              <a:rPr b="1" baseline="-25000" i="1" lang="en-US"/>
              <a:t>opt</a:t>
            </a:r>
            <a:endParaRPr b="1" baseline="-25000" i="1"/>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rPr b="1" lang="en-US">
                <a:solidFill>
                  <a:srgbClr val="0000FF"/>
                </a:solidFill>
              </a:rPr>
              <a:t>Competitive ratio = </a:t>
            </a:r>
            <a:endParaRPr/>
          </a:p>
          <a:p>
            <a:pPr indent="-342900" lvl="0" marL="342900" rtl="0" algn="l">
              <a:spcBef>
                <a:spcPts val="560"/>
              </a:spcBef>
              <a:spcAft>
                <a:spcPts val="0"/>
              </a:spcAft>
              <a:buSzPts val="2800"/>
              <a:buFont typeface="Noto Sans Symbols"/>
              <a:buNone/>
            </a:pPr>
            <a:r>
              <a:rPr b="1" lang="en-US">
                <a:solidFill>
                  <a:srgbClr val="0000FF"/>
                </a:solidFill>
              </a:rPr>
              <a:t>			</a:t>
            </a:r>
            <a:r>
              <a:rPr b="1" i="1" lang="en-US">
                <a:solidFill>
                  <a:srgbClr val="0000FF"/>
                </a:solidFill>
              </a:rPr>
              <a:t>min</a:t>
            </a:r>
            <a:r>
              <a:rPr b="1" baseline="-25000" i="1" lang="en-US">
                <a:solidFill>
                  <a:srgbClr val="0000FF"/>
                </a:solidFill>
              </a:rPr>
              <a:t>all possible inputs I</a:t>
            </a:r>
            <a:r>
              <a:rPr b="1" i="1" lang="en-US">
                <a:solidFill>
                  <a:srgbClr val="0000FF"/>
                </a:solidFill>
              </a:rPr>
              <a:t> (</a:t>
            </a:r>
            <a:r>
              <a:rPr b="1" lang="en-US">
                <a:solidFill>
                  <a:srgbClr val="0000FF"/>
                </a:solidFill>
              </a:rPr>
              <a:t>|</a:t>
            </a:r>
            <a:r>
              <a:rPr b="1" i="1" lang="en-US">
                <a:solidFill>
                  <a:srgbClr val="0000FF"/>
                </a:solidFill>
              </a:rPr>
              <a:t>M</a:t>
            </a:r>
            <a:r>
              <a:rPr b="1" baseline="-25000" i="1" lang="en-US">
                <a:solidFill>
                  <a:srgbClr val="0000FF"/>
                </a:solidFill>
              </a:rPr>
              <a:t>greedy</a:t>
            </a:r>
            <a:r>
              <a:rPr b="1" lang="en-US">
                <a:solidFill>
                  <a:srgbClr val="0000FF"/>
                </a:solidFill>
              </a:rPr>
              <a:t>| </a:t>
            </a:r>
            <a:r>
              <a:rPr b="1" i="1" lang="en-US">
                <a:solidFill>
                  <a:srgbClr val="0000FF"/>
                </a:solidFill>
              </a:rPr>
              <a:t>/ </a:t>
            </a:r>
            <a:r>
              <a:rPr b="1" lang="en-US">
                <a:solidFill>
                  <a:srgbClr val="0000FF"/>
                </a:solidFill>
              </a:rPr>
              <a:t>|</a:t>
            </a:r>
            <a:r>
              <a:rPr b="1" i="1" lang="en-US">
                <a:solidFill>
                  <a:srgbClr val="0000FF"/>
                </a:solidFill>
              </a:rPr>
              <a:t>M</a:t>
            </a:r>
            <a:r>
              <a:rPr b="1" baseline="-25000" i="1" lang="en-US">
                <a:solidFill>
                  <a:srgbClr val="0000FF"/>
                </a:solidFill>
              </a:rPr>
              <a:t>opt</a:t>
            </a:r>
            <a:r>
              <a:rPr b="1" lang="en-US">
                <a:solidFill>
                  <a:srgbClr val="0000FF"/>
                </a:solidFill>
              </a:rPr>
              <a:t>|</a:t>
            </a:r>
            <a:r>
              <a:rPr b="1" i="1" lang="en-US">
                <a:solidFill>
                  <a:srgbClr val="0000FF"/>
                </a:solidFill>
              </a:rPr>
              <a:t>)</a:t>
            </a:r>
            <a:endParaRPr/>
          </a:p>
          <a:p>
            <a:pPr indent="-342900" lvl="0" marL="342900" rtl="0" algn="l">
              <a:spcBef>
                <a:spcPts val="400"/>
              </a:spcBef>
              <a:spcAft>
                <a:spcPts val="0"/>
              </a:spcAft>
              <a:buSzPts val="2000"/>
              <a:buFont typeface="Noto Sans Symbols"/>
              <a:buNone/>
            </a:pPr>
            <a:r>
              <a:t/>
            </a:r>
            <a:endParaRPr b="1" sz="2000">
              <a:solidFill>
                <a:srgbClr val="0000FF"/>
              </a:solidFill>
            </a:endParaRPr>
          </a:p>
          <a:p>
            <a:pPr indent="-342900" lvl="0" marL="342900" rtl="0" algn="l">
              <a:spcBef>
                <a:spcPts val="480"/>
              </a:spcBef>
              <a:spcAft>
                <a:spcPts val="0"/>
              </a:spcAft>
              <a:buSzPts val="2400"/>
              <a:buFont typeface="Noto Sans Symbols"/>
              <a:buNone/>
            </a:pPr>
            <a:r>
              <a:rPr b="1" lang="en-US" sz="2400">
                <a:solidFill>
                  <a:srgbClr val="008000"/>
                </a:solidFill>
              </a:rPr>
              <a:t>greedy’s </a:t>
            </a:r>
            <a:r>
              <a:rPr b="1" lang="en-US" sz="2400" u="sng">
                <a:solidFill>
                  <a:srgbClr val="008000"/>
                </a:solidFill>
              </a:rPr>
              <a:t>worst</a:t>
            </a:r>
            <a:r>
              <a:rPr b="1" lang="en-US" sz="2400">
                <a:solidFill>
                  <a:srgbClr val="008000"/>
                </a:solidFill>
              </a:rPr>
              <a:t> performance </a:t>
            </a:r>
            <a:r>
              <a:rPr b="1" lang="en-US" sz="2400" u="sng">
                <a:solidFill>
                  <a:srgbClr val="008000"/>
                </a:solidFill>
              </a:rPr>
              <a:t>over all possible</a:t>
            </a:r>
            <a:r>
              <a:rPr b="1" lang="en-US" sz="2400">
                <a:solidFill>
                  <a:srgbClr val="008000"/>
                </a:solidFill>
              </a:rPr>
              <a:t> inputs </a:t>
            </a:r>
            <a:r>
              <a:rPr b="1" i="1" lang="en-US" sz="2400">
                <a:solidFill>
                  <a:srgbClr val="008000"/>
                </a:solidFill>
              </a:rPr>
              <a:t>I</a:t>
            </a:r>
            <a:endParaRPr b="1" sz="2400">
              <a:solidFill>
                <a:srgbClr val="008000"/>
              </a:solidFill>
            </a:endParaRPr>
          </a:p>
        </p:txBody>
      </p:sp>
      <p:sp>
        <p:nvSpPr>
          <p:cNvPr id="426" name="Google Shape;426;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the Greedy Algorithm</a:t>
            </a:r>
            <a:endParaRPr/>
          </a:p>
        </p:txBody>
      </p:sp>
      <p:sp>
        <p:nvSpPr>
          <p:cNvPr id="433" name="Google Shape;433;p26"/>
          <p:cNvSpPr txBox="1"/>
          <p:nvPr>
            <p:ph idx="1" type="body"/>
          </p:nvPr>
        </p:nvSpPr>
        <p:spPr>
          <a:xfrm>
            <a:off x="298975" y="1320715"/>
            <a:ext cx="86868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lang="en-US" sz="2400">
                <a:solidFill>
                  <a:srgbClr val="0000FF"/>
                </a:solidFill>
              </a:rPr>
              <a:t>Consider a case: </a:t>
            </a:r>
            <a:r>
              <a:rPr b="1" i="1" lang="en-US" sz="2400">
                <a:solidFill>
                  <a:srgbClr val="0000FF"/>
                </a:solidFill>
              </a:rPr>
              <a:t>M</a:t>
            </a:r>
            <a:r>
              <a:rPr b="1" baseline="-25000" i="1" lang="en-US" sz="2400">
                <a:solidFill>
                  <a:srgbClr val="0000FF"/>
                </a:solidFill>
              </a:rPr>
              <a:t>greedy</a:t>
            </a:r>
            <a:r>
              <a:rPr b="1" lang="en-US" sz="2400">
                <a:solidFill>
                  <a:srgbClr val="0000FF"/>
                </a:solidFill>
              </a:rPr>
              <a:t>≠ </a:t>
            </a:r>
            <a:r>
              <a:rPr b="1" i="1" lang="en-US" sz="2400">
                <a:solidFill>
                  <a:srgbClr val="0000FF"/>
                </a:solidFill>
              </a:rPr>
              <a:t>M</a:t>
            </a:r>
            <a:r>
              <a:rPr b="1" baseline="-25000" i="1" lang="en-US" sz="2400">
                <a:solidFill>
                  <a:srgbClr val="0000FF"/>
                </a:solidFill>
              </a:rPr>
              <a:t>opt</a:t>
            </a:r>
            <a:endParaRPr sz="2400">
              <a:solidFill>
                <a:srgbClr val="0000FF"/>
              </a:solidFill>
            </a:endParaRPr>
          </a:p>
          <a:p>
            <a:pPr indent="-342900" lvl="0" marL="342900" rtl="0" algn="l">
              <a:spcBef>
                <a:spcPts val="480"/>
              </a:spcBef>
              <a:spcAft>
                <a:spcPts val="0"/>
              </a:spcAft>
              <a:buSzPts val="2400"/>
              <a:buChar char="●"/>
            </a:pPr>
            <a:r>
              <a:rPr lang="en-US" sz="2400"/>
              <a:t>Consider the set </a:t>
            </a:r>
            <a:r>
              <a:rPr b="1" i="1" lang="en-US" sz="2400">
                <a:solidFill>
                  <a:srgbClr val="D60093"/>
                </a:solidFill>
              </a:rPr>
              <a:t>Q</a:t>
            </a:r>
            <a:r>
              <a:rPr lang="en-US" sz="2400"/>
              <a:t> of queries (“wasted”)</a:t>
            </a:r>
            <a:br>
              <a:rPr lang="en-US" sz="2400"/>
            </a:br>
            <a:r>
              <a:rPr lang="en-US" sz="2400"/>
              <a:t>matched in </a:t>
            </a:r>
            <a:r>
              <a:rPr b="1" i="1" lang="en-US" sz="2400"/>
              <a:t>M</a:t>
            </a:r>
            <a:r>
              <a:rPr b="1" baseline="-25000" i="1" lang="en-US" sz="2400"/>
              <a:t>opt</a:t>
            </a:r>
            <a:r>
              <a:rPr lang="en-US" sz="2400"/>
              <a:t> but not in </a:t>
            </a:r>
            <a:r>
              <a:rPr b="1" i="1" lang="en-US" sz="2400"/>
              <a:t>M</a:t>
            </a:r>
            <a:r>
              <a:rPr b="1" baseline="-25000" i="1" lang="en-US" sz="2400"/>
              <a:t>greedy</a:t>
            </a:r>
            <a:endParaRPr b="1" baseline="-25000" i="1" sz="2400"/>
          </a:p>
          <a:p>
            <a:pPr indent="-342900" lvl="0" marL="342900" rtl="0" algn="l">
              <a:spcBef>
                <a:spcPts val="480"/>
              </a:spcBef>
              <a:spcAft>
                <a:spcPts val="0"/>
              </a:spcAft>
              <a:buSzPts val="2400"/>
              <a:buChar char="●"/>
            </a:pPr>
            <a:r>
              <a:rPr b="1" lang="en-US" sz="2400">
                <a:solidFill>
                  <a:srgbClr val="008000"/>
                </a:solidFill>
              </a:rPr>
              <a:t>A is the set of ads </a:t>
            </a:r>
            <a:r>
              <a:rPr lang="en-US" sz="2400">
                <a:solidFill>
                  <a:srgbClr val="000000"/>
                </a:solidFill>
              </a:rPr>
              <a:t>that are </a:t>
            </a:r>
            <a:r>
              <a:rPr lang="en-US" sz="2400" u="sng"/>
              <a:t>linked</a:t>
            </a:r>
            <a:r>
              <a:rPr lang="en-US" sz="2400"/>
              <a:t> 			</a:t>
            </a:r>
            <a:endParaRPr/>
          </a:p>
          <a:p>
            <a:pPr indent="0" lvl="0" marL="0" rtl="0" algn="l">
              <a:spcBef>
                <a:spcPts val="480"/>
              </a:spcBef>
              <a:spcAft>
                <a:spcPts val="0"/>
              </a:spcAft>
              <a:buSzPts val="2400"/>
              <a:buNone/>
            </a:pPr>
            <a:r>
              <a:rPr lang="en-US" sz="2400"/>
              <a:t>     to a </a:t>
            </a:r>
            <a:r>
              <a:rPr lang="en-US" sz="2400" u="sng"/>
              <a:t>non-matched query </a:t>
            </a:r>
            <a:r>
              <a:rPr lang="en-US" sz="2400"/>
              <a:t>in </a:t>
            </a:r>
            <a:r>
              <a:rPr b="1" i="1" lang="en-US" sz="2400">
                <a:solidFill>
                  <a:srgbClr val="D60093"/>
                </a:solidFill>
              </a:rPr>
              <a:t>Q</a:t>
            </a:r>
            <a:r>
              <a:rPr lang="en-US" sz="2400"/>
              <a:t>, and </a:t>
            </a:r>
            <a:r>
              <a:rPr b="1" lang="en-US" sz="2400">
                <a:solidFill>
                  <a:srgbClr val="008000"/>
                </a:solidFill>
              </a:rPr>
              <a:t>A</a:t>
            </a:r>
            <a:endParaRPr b="1" sz="2400">
              <a:solidFill>
                <a:srgbClr val="008000"/>
              </a:solidFill>
            </a:endParaRPr>
          </a:p>
          <a:p>
            <a:pPr indent="0" lvl="0" marL="0" rtl="0" algn="l">
              <a:spcBef>
                <a:spcPts val="480"/>
              </a:spcBef>
              <a:spcAft>
                <a:spcPts val="0"/>
              </a:spcAft>
              <a:buSzPts val="2400"/>
              <a:buNone/>
            </a:pPr>
            <a:r>
              <a:rPr lang="en-US" sz="2400"/>
              <a:t>(“blocking”) </a:t>
            </a:r>
            <a:r>
              <a:rPr lang="en-US" sz="2400" u="sng"/>
              <a:t>already matched </a:t>
            </a:r>
            <a:r>
              <a:rPr lang="en-US" sz="2400"/>
              <a:t>in </a:t>
            </a:r>
            <a:r>
              <a:rPr b="1" i="1" lang="en-US" sz="2400"/>
              <a:t>M</a:t>
            </a:r>
            <a:r>
              <a:rPr b="1" baseline="-25000" i="1" lang="en-US" sz="2400"/>
              <a:t>greedy</a:t>
            </a:r>
            <a:endParaRPr sz="2400"/>
          </a:p>
          <a:p>
            <a:pPr indent="-285750" lvl="1" marL="742950" rtl="0" algn="l">
              <a:spcBef>
                <a:spcPts val="400"/>
              </a:spcBef>
              <a:spcAft>
                <a:spcPts val="0"/>
              </a:spcAft>
              <a:buSzPts val="2000"/>
              <a:buChar char="⮚"/>
            </a:pPr>
            <a:r>
              <a:rPr lang="en-US" sz="2000"/>
              <a:t>If there exists such a non-matched</a:t>
            </a:r>
            <a:br>
              <a:rPr lang="en-US" sz="2000"/>
            </a:br>
            <a:r>
              <a:rPr lang="en-US" sz="2000"/>
              <a:t>(by </a:t>
            </a:r>
            <a:r>
              <a:rPr b="1" i="1" lang="en-US" sz="2000"/>
              <a:t>M</a:t>
            </a:r>
            <a:r>
              <a:rPr b="1" baseline="-25000" i="1" lang="en-US" sz="2000"/>
              <a:t>greedy</a:t>
            </a:r>
            <a:r>
              <a:rPr lang="en-US" sz="2000"/>
              <a:t>) ad     linked to a non-matched </a:t>
            </a:r>
            <a:br>
              <a:rPr lang="en-US" sz="2000"/>
            </a:br>
            <a:r>
              <a:rPr lang="en-US" sz="2000"/>
              <a:t>query, then greedy would have matched them</a:t>
            </a:r>
            <a:endParaRPr/>
          </a:p>
          <a:p>
            <a:pPr indent="-342900" lvl="0" marL="342900" rtl="0" algn="l">
              <a:spcBef>
                <a:spcPts val="480"/>
              </a:spcBef>
              <a:spcAft>
                <a:spcPts val="0"/>
              </a:spcAft>
              <a:buSzPts val="2400"/>
              <a:buChar char="●"/>
            </a:pPr>
            <a:r>
              <a:rPr lang="en-US" sz="2400"/>
              <a:t>Since ads </a:t>
            </a:r>
            <a:r>
              <a:rPr b="1" i="1" lang="en-US" sz="2400">
                <a:solidFill>
                  <a:srgbClr val="008000"/>
                </a:solidFill>
              </a:rPr>
              <a:t>A</a:t>
            </a:r>
            <a:r>
              <a:rPr lang="en-US" sz="2400"/>
              <a:t> are already matched in </a:t>
            </a:r>
            <a:r>
              <a:rPr b="1" i="1" lang="en-US" sz="2400"/>
              <a:t>M</a:t>
            </a:r>
            <a:r>
              <a:rPr b="1" baseline="-25000" i="1" lang="en-US" sz="2400"/>
              <a:t>greedy</a:t>
            </a:r>
            <a:r>
              <a:rPr lang="en-US" sz="2400"/>
              <a:t> then </a:t>
            </a:r>
            <a:br>
              <a:rPr lang="en-US" sz="2400"/>
            </a:br>
            <a:r>
              <a:rPr b="1" lang="en-US" sz="2400">
                <a:solidFill>
                  <a:srgbClr val="FF0066"/>
                </a:solidFill>
              </a:rPr>
              <a:t>(1)</a:t>
            </a:r>
            <a:r>
              <a:rPr b="1" lang="en-US" sz="2400"/>
              <a:t> </a:t>
            </a:r>
            <a:r>
              <a:rPr lang="en-US" sz="2400"/>
              <a:t> |</a:t>
            </a:r>
            <a:r>
              <a:rPr b="1" i="1" lang="en-US" sz="2400"/>
              <a:t>M</a:t>
            </a:r>
            <a:r>
              <a:rPr b="1" baseline="-25000" i="1" lang="en-US" sz="2400"/>
              <a:t>greedy</a:t>
            </a:r>
            <a:r>
              <a:rPr lang="en-US" sz="2400"/>
              <a:t>|≥ |</a:t>
            </a:r>
            <a:r>
              <a:rPr b="1" i="1" lang="en-US" sz="2400">
                <a:solidFill>
                  <a:srgbClr val="008000"/>
                </a:solidFill>
              </a:rPr>
              <a:t>A</a:t>
            </a:r>
            <a:r>
              <a:rPr lang="en-US" sz="2400"/>
              <a:t>|	</a:t>
            </a:r>
            <a:endParaRPr baseline="-25000" sz="2400"/>
          </a:p>
          <a:p>
            <a:pPr indent="-215900" lvl="0" marL="342900" rtl="0" algn="l">
              <a:spcBef>
                <a:spcPts val="400"/>
              </a:spcBef>
              <a:spcAft>
                <a:spcPts val="0"/>
              </a:spcAft>
              <a:buSzPts val="2000"/>
              <a:buNone/>
            </a:pPr>
            <a:r>
              <a:t/>
            </a:r>
            <a:endParaRPr sz="2000"/>
          </a:p>
        </p:txBody>
      </p:sp>
      <p:sp>
        <p:nvSpPr>
          <p:cNvPr id="434" name="Google Shape;434;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35" name="Google Shape;435;p26"/>
          <p:cNvGrpSpPr/>
          <p:nvPr/>
        </p:nvGrpSpPr>
        <p:grpSpPr>
          <a:xfrm>
            <a:off x="6556248" y="1489749"/>
            <a:ext cx="2429532" cy="2449791"/>
            <a:chOff x="6777548" y="1307068"/>
            <a:chExt cx="2429532" cy="2449791"/>
          </a:xfrm>
        </p:grpSpPr>
        <p:sp>
          <p:nvSpPr>
            <p:cNvPr id="436" name="Google Shape;436;p26"/>
            <p:cNvSpPr/>
            <p:nvPr/>
          </p:nvSpPr>
          <p:spPr>
            <a:xfrm>
              <a:off x="8522749" y="15801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7" name="Google Shape;437;p26"/>
            <p:cNvSpPr/>
            <p:nvPr/>
          </p:nvSpPr>
          <p:spPr>
            <a:xfrm>
              <a:off x="8522749" y="21135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8" name="Google Shape;438;p26"/>
            <p:cNvSpPr/>
            <p:nvPr/>
          </p:nvSpPr>
          <p:spPr>
            <a:xfrm>
              <a:off x="8544974" y="2588181"/>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9" name="Google Shape;439;p26"/>
            <p:cNvSpPr/>
            <p:nvPr/>
          </p:nvSpPr>
          <p:spPr>
            <a:xfrm>
              <a:off x="8522749" y="3180318"/>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40" name="Google Shape;440;p26"/>
            <p:cNvSpPr/>
            <p:nvPr/>
          </p:nvSpPr>
          <p:spPr>
            <a:xfrm>
              <a:off x="7217824" y="1600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41" name="Google Shape;441;p26"/>
            <p:cNvCxnSpPr/>
            <p:nvPr/>
          </p:nvCxnSpPr>
          <p:spPr>
            <a:xfrm>
              <a:off x="7386099" y="1676400"/>
              <a:ext cx="1143000" cy="0"/>
            </a:xfrm>
            <a:prstGeom prst="straightConnector1">
              <a:avLst/>
            </a:prstGeom>
            <a:noFill/>
            <a:ln cap="flat" cmpd="sng" w="19050">
              <a:solidFill>
                <a:schemeClr val="dk1"/>
              </a:solidFill>
              <a:prstDash val="solid"/>
              <a:round/>
              <a:headEnd len="med" w="med" type="none"/>
              <a:tailEnd len="med" w="med" type="none"/>
            </a:ln>
          </p:spPr>
        </p:cxnSp>
        <p:cxnSp>
          <p:nvCxnSpPr>
            <p:cNvPr id="442" name="Google Shape;442;p26"/>
            <p:cNvCxnSpPr/>
            <p:nvPr/>
          </p:nvCxnSpPr>
          <p:spPr>
            <a:xfrm>
              <a:off x="7378842" y="3276600"/>
              <a:ext cx="1150257" cy="0"/>
            </a:xfrm>
            <a:prstGeom prst="straightConnector1">
              <a:avLst/>
            </a:prstGeom>
            <a:noFill/>
            <a:ln cap="flat" cmpd="sng" w="19050">
              <a:solidFill>
                <a:schemeClr val="dk1"/>
              </a:solidFill>
              <a:prstDash val="solid"/>
              <a:round/>
              <a:headEnd len="med" w="med" type="none"/>
              <a:tailEnd len="med" w="med" type="none"/>
            </a:ln>
          </p:spPr>
        </p:cxnSp>
        <p:sp>
          <p:nvSpPr>
            <p:cNvPr id="443" name="Google Shape;443;p26"/>
            <p:cNvSpPr txBox="1"/>
            <p:nvPr/>
          </p:nvSpPr>
          <p:spPr>
            <a:xfrm>
              <a:off x="8757699" y="1447800"/>
              <a:ext cx="292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a</a:t>
              </a:r>
              <a:endParaRPr/>
            </a:p>
          </p:txBody>
        </p:sp>
        <p:sp>
          <p:nvSpPr>
            <p:cNvPr id="444" name="Google Shape;444;p26"/>
            <p:cNvSpPr/>
            <p:nvPr/>
          </p:nvSpPr>
          <p:spPr>
            <a:xfrm>
              <a:off x="7217824" y="2133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45" name="Google Shape;445;p26"/>
            <p:cNvCxnSpPr/>
            <p:nvPr/>
          </p:nvCxnSpPr>
          <p:spPr>
            <a:xfrm>
              <a:off x="7386099" y="2209800"/>
              <a:ext cx="1143000" cy="0"/>
            </a:xfrm>
            <a:prstGeom prst="straightConnector1">
              <a:avLst/>
            </a:prstGeom>
            <a:noFill/>
            <a:ln cap="flat" cmpd="sng" w="19050">
              <a:solidFill>
                <a:schemeClr val="dk1"/>
              </a:solidFill>
              <a:prstDash val="solid"/>
              <a:round/>
              <a:headEnd len="med" w="med" type="none"/>
              <a:tailEnd len="med" w="med" type="none"/>
            </a:ln>
          </p:spPr>
        </p:cxnSp>
        <p:sp>
          <p:nvSpPr>
            <p:cNvPr id="446" name="Google Shape;446;p26"/>
            <p:cNvSpPr txBox="1"/>
            <p:nvPr/>
          </p:nvSpPr>
          <p:spPr>
            <a:xfrm>
              <a:off x="8757699" y="2057400"/>
              <a:ext cx="298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b</a:t>
              </a:r>
              <a:endParaRPr/>
            </a:p>
          </p:txBody>
        </p:sp>
        <p:sp>
          <p:nvSpPr>
            <p:cNvPr id="447" name="Google Shape;447;p26"/>
            <p:cNvSpPr/>
            <p:nvPr/>
          </p:nvSpPr>
          <p:spPr>
            <a:xfrm>
              <a:off x="7163849" y="25908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48" name="Google Shape;448;p26"/>
            <p:cNvSpPr txBox="1"/>
            <p:nvPr/>
          </p:nvSpPr>
          <p:spPr>
            <a:xfrm>
              <a:off x="8773574" y="2559050"/>
              <a:ext cx="2793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c</a:t>
              </a:r>
              <a:endParaRPr/>
            </a:p>
          </p:txBody>
        </p:sp>
        <p:sp>
          <p:nvSpPr>
            <p:cNvPr id="449" name="Google Shape;449;p26"/>
            <p:cNvSpPr/>
            <p:nvPr/>
          </p:nvSpPr>
          <p:spPr>
            <a:xfrm>
              <a:off x="7217824" y="32004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u="sng">
                <a:solidFill>
                  <a:schemeClr val="dk1"/>
                </a:solidFill>
                <a:latin typeface="Tahoma"/>
                <a:ea typeface="Tahoma"/>
                <a:cs typeface="Tahoma"/>
                <a:sym typeface="Tahoma"/>
              </a:endParaRPr>
            </a:p>
          </p:txBody>
        </p:sp>
        <p:cxnSp>
          <p:nvCxnSpPr>
            <p:cNvPr id="450" name="Google Shape;450;p26"/>
            <p:cNvCxnSpPr/>
            <p:nvPr/>
          </p:nvCxnSpPr>
          <p:spPr>
            <a:xfrm>
              <a:off x="7309899" y="2667000"/>
              <a:ext cx="1219200" cy="0"/>
            </a:xfrm>
            <a:prstGeom prst="straightConnector1">
              <a:avLst/>
            </a:prstGeom>
            <a:noFill/>
            <a:ln cap="flat" cmpd="sng" w="19050">
              <a:solidFill>
                <a:schemeClr val="dk1"/>
              </a:solidFill>
              <a:prstDash val="solid"/>
              <a:round/>
              <a:headEnd len="med" w="med" type="none"/>
              <a:tailEnd len="med" w="med" type="none"/>
            </a:ln>
          </p:spPr>
        </p:cxnSp>
        <p:sp>
          <p:nvSpPr>
            <p:cNvPr id="451" name="Google Shape;451;p26"/>
            <p:cNvSpPr txBox="1"/>
            <p:nvPr/>
          </p:nvSpPr>
          <p:spPr>
            <a:xfrm>
              <a:off x="8757699" y="3048000"/>
              <a:ext cx="297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d</a:t>
              </a:r>
              <a:endParaRPr/>
            </a:p>
          </p:txBody>
        </p:sp>
        <p:cxnSp>
          <p:nvCxnSpPr>
            <p:cNvPr id="452" name="Google Shape;452;p26"/>
            <p:cNvCxnSpPr>
              <a:stCxn id="438" idx="2"/>
              <a:endCxn id="449" idx="6"/>
            </p:cNvCxnSpPr>
            <p:nvPr/>
          </p:nvCxnSpPr>
          <p:spPr>
            <a:xfrm flipH="1">
              <a:off x="7370174" y="2664381"/>
              <a:ext cx="1174800" cy="612300"/>
            </a:xfrm>
            <a:prstGeom prst="straightConnector1">
              <a:avLst/>
            </a:prstGeom>
            <a:noFill/>
            <a:ln cap="flat" cmpd="sng" w="19050">
              <a:solidFill>
                <a:srgbClr val="FF0000"/>
              </a:solidFill>
              <a:prstDash val="solid"/>
              <a:round/>
              <a:headEnd len="sm" w="sm" type="none"/>
              <a:tailEnd len="sm" w="sm" type="none"/>
            </a:ln>
          </p:spPr>
        </p:cxnSp>
        <p:cxnSp>
          <p:nvCxnSpPr>
            <p:cNvPr id="453" name="Google Shape;453;p26"/>
            <p:cNvCxnSpPr>
              <a:endCxn id="444" idx="6"/>
            </p:cNvCxnSpPr>
            <p:nvPr/>
          </p:nvCxnSpPr>
          <p:spPr>
            <a:xfrm flipH="1">
              <a:off x="7370224" y="1676400"/>
              <a:ext cx="1158900" cy="533400"/>
            </a:xfrm>
            <a:prstGeom prst="straightConnector1">
              <a:avLst/>
            </a:prstGeom>
            <a:noFill/>
            <a:ln cap="flat" cmpd="sng" w="19050">
              <a:solidFill>
                <a:srgbClr val="FF0000"/>
              </a:solidFill>
              <a:prstDash val="solid"/>
              <a:round/>
              <a:headEnd len="sm" w="sm" type="none"/>
              <a:tailEnd len="sm" w="sm" type="none"/>
            </a:ln>
          </p:spPr>
        </p:cxnSp>
        <p:cxnSp>
          <p:nvCxnSpPr>
            <p:cNvPr id="454" name="Google Shape;454;p26"/>
            <p:cNvCxnSpPr>
              <a:stCxn id="445" idx="1"/>
              <a:endCxn id="447" idx="6"/>
            </p:cNvCxnSpPr>
            <p:nvPr/>
          </p:nvCxnSpPr>
          <p:spPr>
            <a:xfrm flipH="1">
              <a:off x="7316249" y="2209800"/>
              <a:ext cx="1212900" cy="457200"/>
            </a:xfrm>
            <a:prstGeom prst="straightConnector1">
              <a:avLst/>
            </a:prstGeom>
            <a:noFill/>
            <a:ln cap="flat" cmpd="sng" w="19050">
              <a:solidFill>
                <a:srgbClr val="FF0000"/>
              </a:solidFill>
              <a:prstDash val="solid"/>
              <a:round/>
              <a:headEnd len="sm" w="sm" type="none"/>
              <a:tailEnd len="sm" w="sm" type="none"/>
            </a:ln>
          </p:spPr>
        </p:cxnSp>
        <p:grpSp>
          <p:nvGrpSpPr>
            <p:cNvPr id="455" name="Google Shape;455;p26"/>
            <p:cNvGrpSpPr/>
            <p:nvPr/>
          </p:nvGrpSpPr>
          <p:grpSpPr>
            <a:xfrm>
              <a:off x="8300499" y="3429000"/>
              <a:ext cx="906581" cy="307777"/>
              <a:chOff x="7924800" y="3733800"/>
              <a:chExt cx="906581" cy="307777"/>
            </a:xfrm>
          </p:grpSpPr>
          <p:sp>
            <p:nvSpPr>
              <p:cNvPr id="456" name="Google Shape;456;p26"/>
              <p:cNvSpPr txBox="1"/>
              <p:nvPr/>
            </p:nvSpPr>
            <p:spPr>
              <a:xfrm>
                <a:off x="7924800" y="3733800"/>
                <a:ext cx="9065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Q</a:t>
                </a:r>
                <a:r>
                  <a:rPr lang="en-US" sz="1400">
                    <a:solidFill>
                      <a:schemeClr val="dk1"/>
                    </a:solidFill>
                    <a:latin typeface="Tahoma"/>
                    <a:ea typeface="Tahoma"/>
                    <a:cs typeface="Tahoma"/>
                    <a:sym typeface="Tahoma"/>
                  </a:rPr>
                  <a:t>={     }</a:t>
                </a:r>
                <a:endParaRPr/>
              </a:p>
            </p:txBody>
          </p:sp>
          <p:sp>
            <p:nvSpPr>
              <p:cNvPr id="457" name="Google Shape;457;p26"/>
              <p:cNvSpPr/>
              <p:nvPr/>
            </p:nvSpPr>
            <p:spPr>
              <a:xfrm>
                <a:off x="8382000" y="3846212"/>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grpSp>
          <p:nvGrpSpPr>
            <p:cNvPr id="458" name="Google Shape;458;p26"/>
            <p:cNvGrpSpPr/>
            <p:nvPr/>
          </p:nvGrpSpPr>
          <p:grpSpPr>
            <a:xfrm>
              <a:off x="6777548" y="3449082"/>
              <a:ext cx="1184589" cy="307777"/>
              <a:chOff x="7924800" y="3733800"/>
              <a:chExt cx="1184589" cy="307777"/>
            </a:xfrm>
          </p:grpSpPr>
          <p:sp>
            <p:nvSpPr>
              <p:cNvPr id="459" name="Google Shape;459;p26"/>
              <p:cNvSpPr txBox="1"/>
              <p:nvPr/>
            </p:nvSpPr>
            <p:spPr>
              <a:xfrm>
                <a:off x="7924800" y="3733800"/>
                <a:ext cx="1184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A</a:t>
                </a:r>
                <a:r>
                  <a:rPr lang="en-US" sz="1400">
                    <a:solidFill>
                      <a:schemeClr val="dk1"/>
                    </a:solidFill>
                    <a:latin typeface="Tahoma"/>
                    <a:ea typeface="Tahoma"/>
                    <a:cs typeface="Tahoma"/>
                    <a:sym typeface="Tahoma"/>
                  </a:rPr>
                  <a:t>={          }</a:t>
                </a:r>
                <a:endParaRPr/>
              </a:p>
            </p:txBody>
          </p:sp>
          <p:sp>
            <p:nvSpPr>
              <p:cNvPr id="460" name="Google Shape;460;p26"/>
              <p:cNvSpPr/>
              <p:nvPr/>
            </p:nvSpPr>
            <p:spPr>
              <a:xfrm>
                <a:off x="8382000" y="3846212"/>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cxnSp>
          <p:nvCxnSpPr>
            <p:cNvPr id="461" name="Google Shape;461;p26"/>
            <p:cNvCxnSpPr/>
            <p:nvPr/>
          </p:nvCxnSpPr>
          <p:spPr>
            <a:xfrm rot="10800000">
              <a:off x="7309898" y="2667000"/>
              <a:ext cx="1219201" cy="609600"/>
            </a:xfrm>
            <a:prstGeom prst="straightConnector1">
              <a:avLst/>
            </a:prstGeom>
            <a:noFill/>
            <a:ln cap="flat" cmpd="sng" w="19050">
              <a:solidFill>
                <a:schemeClr val="dk1"/>
              </a:solidFill>
              <a:prstDash val="dash"/>
              <a:round/>
              <a:headEnd len="med" w="med" type="none"/>
              <a:tailEnd len="med" w="med" type="none"/>
            </a:ln>
          </p:spPr>
        </p:cxnSp>
        <p:sp>
          <p:nvSpPr>
            <p:cNvPr id="462" name="Google Shape;462;p26"/>
            <p:cNvSpPr txBox="1"/>
            <p:nvPr/>
          </p:nvSpPr>
          <p:spPr>
            <a:xfrm>
              <a:off x="7690899" y="1307068"/>
              <a:ext cx="543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opt</a:t>
              </a:r>
              <a:endParaRPr b="1" baseline="-25000" sz="1400">
                <a:solidFill>
                  <a:schemeClr val="dk1"/>
                </a:solidFill>
                <a:latin typeface="Tahoma"/>
                <a:ea typeface="Tahoma"/>
                <a:cs typeface="Tahoma"/>
                <a:sym typeface="Tahoma"/>
              </a:endParaRPr>
            </a:p>
          </p:txBody>
        </p:sp>
        <p:sp>
          <p:nvSpPr>
            <p:cNvPr id="463" name="Google Shape;463;p26"/>
            <p:cNvSpPr txBox="1"/>
            <p:nvPr/>
          </p:nvSpPr>
          <p:spPr>
            <a:xfrm rot="-1356618">
              <a:off x="7376779" y="1728530"/>
              <a:ext cx="761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greedy</a:t>
              </a:r>
              <a:endParaRPr b="1" baseline="-25000" sz="1400">
                <a:solidFill>
                  <a:schemeClr val="dk1"/>
                </a:solidFill>
                <a:latin typeface="Tahoma"/>
                <a:ea typeface="Tahoma"/>
                <a:cs typeface="Tahoma"/>
                <a:sym typeface="Tahoma"/>
              </a:endParaRPr>
            </a:p>
          </p:txBody>
        </p:sp>
        <p:sp>
          <p:nvSpPr>
            <p:cNvPr id="464" name="Google Shape;464;p26"/>
            <p:cNvSpPr txBox="1"/>
            <p:nvPr/>
          </p:nvSpPr>
          <p:spPr>
            <a:xfrm>
              <a:off x="6852699" y="144780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1</a:t>
              </a:r>
              <a:endParaRPr/>
            </a:p>
          </p:txBody>
        </p:sp>
        <p:sp>
          <p:nvSpPr>
            <p:cNvPr id="465" name="Google Shape;465;p26"/>
            <p:cNvSpPr txBox="1"/>
            <p:nvPr/>
          </p:nvSpPr>
          <p:spPr>
            <a:xfrm>
              <a:off x="6878099" y="20129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2</a:t>
              </a:r>
              <a:endParaRPr/>
            </a:p>
          </p:txBody>
        </p:sp>
        <p:sp>
          <p:nvSpPr>
            <p:cNvPr id="466" name="Google Shape;466;p26"/>
            <p:cNvSpPr txBox="1"/>
            <p:nvPr/>
          </p:nvSpPr>
          <p:spPr>
            <a:xfrm>
              <a:off x="6874924" y="2455863"/>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3</a:t>
              </a:r>
              <a:endParaRPr/>
            </a:p>
          </p:txBody>
        </p:sp>
        <p:sp>
          <p:nvSpPr>
            <p:cNvPr id="467" name="Google Shape;467;p26"/>
            <p:cNvSpPr txBox="1"/>
            <p:nvPr/>
          </p:nvSpPr>
          <p:spPr>
            <a:xfrm>
              <a:off x="6852699" y="30797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4</a:t>
              </a:r>
              <a:endParaRPr/>
            </a:p>
          </p:txBody>
        </p:sp>
        <p:sp>
          <p:nvSpPr>
            <p:cNvPr id="468" name="Google Shape;468;p26"/>
            <p:cNvSpPr/>
            <p:nvPr/>
          </p:nvSpPr>
          <p:spPr>
            <a:xfrm>
              <a:off x="7467600" y="3551119"/>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sp>
        <p:nvSpPr>
          <p:cNvPr id="469" name="Google Shape;469;p26"/>
          <p:cNvSpPr/>
          <p:nvPr/>
        </p:nvSpPr>
        <p:spPr>
          <a:xfrm flipH="1">
            <a:off x="2712325" y="4169525"/>
            <a:ext cx="117000" cy="2295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the Greedy Algorithm</a:t>
            </a:r>
            <a:endParaRPr/>
          </a:p>
        </p:txBody>
      </p:sp>
      <p:sp>
        <p:nvSpPr>
          <p:cNvPr id="476" name="Google Shape;476;p27"/>
          <p:cNvSpPr txBox="1"/>
          <p:nvPr>
            <p:ph idx="1" type="body"/>
          </p:nvPr>
        </p:nvSpPr>
        <p:spPr>
          <a:xfrm>
            <a:off x="457200" y="1295400"/>
            <a:ext cx="8682600" cy="5486400"/>
          </a:xfrm>
          <a:prstGeom prst="rect">
            <a:avLst/>
          </a:prstGeom>
          <a:blipFill rotWithShape="1">
            <a:blip r:embed="rId3">
              <a:alphaModFix/>
            </a:blip>
            <a:stretch>
              <a:fillRect b="0" l="-1022" r="0" t="-138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 </a:t>
            </a:r>
            <a:endParaRPr/>
          </a:p>
        </p:txBody>
      </p:sp>
      <p:sp>
        <p:nvSpPr>
          <p:cNvPr id="477" name="Google Shape;477;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78" name="Google Shape;478;p27"/>
          <p:cNvGrpSpPr/>
          <p:nvPr/>
        </p:nvGrpSpPr>
        <p:grpSpPr>
          <a:xfrm>
            <a:off x="6781800" y="1207809"/>
            <a:ext cx="2425061" cy="2449791"/>
            <a:chOff x="6777548" y="1307068"/>
            <a:chExt cx="2425061" cy="2449791"/>
          </a:xfrm>
        </p:grpSpPr>
        <p:sp>
          <p:nvSpPr>
            <p:cNvPr id="479" name="Google Shape;479;p27"/>
            <p:cNvSpPr/>
            <p:nvPr/>
          </p:nvSpPr>
          <p:spPr>
            <a:xfrm>
              <a:off x="8522749" y="15801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0" name="Google Shape;480;p27"/>
            <p:cNvSpPr/>
            <p:nvPr/>
          </p:nvSpPr>
          <p:spPr>
            <a:xfrm>
              <a:off x="8522749" y="21135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1" name="Google Shape;481;p27"/>
            <p:cNvSpPr/>
            <p:nvPr/>
          </p:nvSpPr>
          <p:spPr>
            <a:xfrm>
              <a:off x="8544974" y="2588181"/>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2" name="Google Shape;482;p27"/>
            <p:cNvSpPr/>
            <p:nvPr/>
          </p:nvSpPr>
          <p:spPr>
            <a:xfrm>
              <a:off x="8522749" y="3180318"/>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3" name="Google Shape;483;p27"/>
            <p:cNvSpPr/>
            <p:nvPr/>
          </p:nvSpPr>
          <p:spPr>
            <a:xfrm>
              <a:off x="7217824" y="1600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84" name="Google Shape;484;p27"/>
            <p:cNvCxnSpPr/>
            <p:nvPr/>
          </p:nvCxnSpPr>
          <p:spPr>
            <a:xfrm>
              <a:off x="7386099" y="1676400"/>
              <a:ext cx="1143000" cy="0"/>
            </a:xfrm>
            <a:prstGeom prst="straightConnector1">
              <a:avLst/>
            </a:prstGeom>
            <a:noFill/>
            <a:ln cap="flat" cmpd="sng" w="19050">
              <a:solidFill>
                <a:schemeClr val="dk1"/>
              </a:solidFill>
              <a:prstDash val="solid"/>
              <a:round/>
              <a:headEnd len="med" w="med" type="none"/>
              <a:tailEnd len="med" w="med" type="none"/>
            </a:ln>
          </p:spPr>
        </p:cxnSp>
        <p:cxnSp>
          <p:nvCxnSpPr>
            <p:cNvPr id="485" name="Google Shape;485;p27"/>
            <p:cNvCxnSpPr/>
            <p:nvPr/>
          </p:nvCxnSpPr>
          <p:spPr>
            <a:xfrm>
              <a:off x="7378842" y="3276600"/>
              <a:ext cx="1150257" cy="0"/>
            </a:xfrm>
            <a:prstGeom prst="straightConnector1">
              <a:avLst/>
            </a:prstGeom>
            <a:noFill/>
            <a:ln cap="flat" cmpd="sng" w="19050">
              <a:solidFill>
                <a:schemeClr val="dk1"/>
              </a:solidFill>
              <a:prstDash val="solid"/>
              <a:round/>
              <a:headEnd len="med" w="med" type="none"/>
              <a:tailEnd len="med" w="med" type="none"/>
            </a:ln>
          </p:spPr>
        </p:cxnSp>
        <p:sp>
          <p:nvSpPr>
            <p:cNvPr id="486" name="Google Shape;486;p27"/>
            <p:cNvSpPr txBox="1"/>
            <p:nvPr/>
          </p:nvSpPr>
          <p:spPr>
            <a:xfrm>
              <a:off x="8757699" y="1447800"/>
              <a:ext cx="292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a</a:t>
              </a:r>
              <a:endParaRPr/>
            </a:p>
          </p:txBody>
        </p:sp>
        <p:sp>
          <p:nvSpPr>
            <p:cNvPr id="487" name="Google Shape;487;p27"/>
            <p:cNvSpPr/>
            <p:nvPr/>
          </p:nvSpPr>
          <p:spPr>
            <a:xfrm>
              <a:off x="7217824" y="2133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88" name="Google Shape;488;p27"/>
            <p:cNvCxnSpPr/>
            <p:nvPr/>
          </p:nvCxnSpPr>
          <p:spPr>
            <a:xfrm>
              <a:off x="7386099" y="2209800"/>
              <a:ext cx="1143000" cy="0"/>
            </a:xfrm>
            <a:prstGeom prst="straightConnector1">
              <a:avLst/>
            </a:prstGeom>
            <a:noFill/>
            <a:ln cap="flat" cmpd="sng" w="19050">
              <a:solidFill>
                <a:schemeClr val="dk1"/>
              </a:solidFill>
              <a:prstDash val="solid"/>
              <a:round/>
              <a:headEnd len="med" w="med" type="none"/>
              <a:tailEnd len="med" w="med" type="none"/>
            </a:ln>
          </p:spPr>
        </p:cxnSp>
        <p:sp>
          <p:nvSpPr>
            <p:cNvPr id="489" name="Google Shape;489;p27"/>
            <p:cNvSpPr txBox="1"/>
            <p:nvPr/>
          </p:nvSpPr>
          <p:spPr>
            <a:xfrm>
              <a:off x="8757699" y="2057400"/>
              <a:ext cx="298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b</a:t>
              </a:r>
              <a:endParaRPr/>
            </a:p>
          </p:txBody>
        </p:sp>
        <p:sp>
          <p:nvSpPr>
            <p:cNvPr id="490" name="Google Shape;490;p27"/>
            <p:cNvSpPr/>
            <p:nvPr/>
          </p:nvSpPr>
          <p:spPr>
            <a:xfrm>
              <a:off x="7163849" y="25908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91" name="Google Shape;491;p27"/>
            <p:cNvSpPr txBox="1"/>
            <p:nvPr/>
          </p:nvSpPr>
          <p:spPr>
            <a:xfrm>
              <a:off x="8773574" y="2559050"/>
              <a:ext cx="2793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c</a:t>
              </a:r>
              <a:endParaRPr/>
            </a:p>
          </p:txBody>
        </p:sp>
        <p:sp>
          <p:nvSpPr>
            <p:cNvPr id="492" name="Google Shape;492;p27"/>
            <p:cNvSpPr/>
            <p:nvPr/>
          </p:nvSpPr>
          <p:spPr>
            <a:xfrm>
              <a:off x="7217824" y="32004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u="sng">
                <a:solidFill>
                  <a:schemeClr val="dk1"/>
                </a:solidFill>
                <a:latin typeface="Tahoma"/>
                <a:ea typeface="Tahoma"/>
                <a:cs typeface="Tahoma"/>
                <a:sym typeface="Tahoma"/>
              </a:endParaRPr>
            </a:p>
          </p:txBody>
        </p:sp>
        <p:cxnSp>
          <p:nvCxnSpPr>
            <p:cNvPr id="493" name="Google Shape;493;p27"/>
            <p:cNvCxnSpPr/>
            <p:nvPr/>
          </p:nvCxnSpPr>
          <p:spPr>
            <a:xfrm>
              <a:off x="7309899" y="2667000"/>
              <a:ext cx="1219200" cy="0"/>
            </a:xfrm>
            <a:prstGeom prst="straightConnector1">
              <a:avLst/>
            </a:prstGeom>
            <a:noFill/>
            <a:ln cap="flat" cmpd="sng" w="19050">
              <a:solidFill>
                <a:schemeClr val="dk1"/>
              </a:solidFill>
              <a:prstDash val="solid"/>
              <a:round/>
              <a:headEnd len="med" w="med" type="none"/>
              <a:tailEnd len="med" w="med" type="none"/>
            </a:ln>
          </p:spPr>
        </p:cxnSp>
        <p:sp>
          <p:nvSpPr>
            <p:cNvPr id="494" name="Google Shape;494;p27"/>
            <p:cNvSpPr txBox="1"/>
            <p:nvPr/>
          </p:nvSpPr>
          <p:spPr>
            <a:xfrm>
              <a:off x="8757699" y="3048000"/>
              <a:ext cx="297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d</a:t>
              </a:r>
              <a:endParaRPr/>
            </a:p>
          </p:txBody>
        </p:sp>
        <p:cxnSp>
          <p:nvCxnSpPr>
            <p:cNvPr id="495" name="Google Shape;495;p27"/>
            <p:cNvCxnSpPr>
              <a:stCxn id="481" idx="2"/>
              <a:endCxn id="492" idx="6"/>
            </p:cNvCxnSpPr>
            <p:nvPr/>
          </p:nvCxnSpPr>
          <p:spPr>
            <a:xfrm flipH="1">
              <a:off x="7370174" y="2664381"/>
              <a:ext cx="1174800" cy="612300"/>
            </a:xfrm>
            <a:prstGeom prst="straightConnector1">
              <a:avLst/>
            </a:prstGeom>
            <a:noFill/>
            <a:ln cap="flat" cmpd="sng" w="19050">
              <a:solidFill>
                <a:srgbClr val="FF0000"/>
              </a:solidFill>
              <a:prstDash val="solid"/>
              <a:round/>
              <a:headEnd len="sm" w="sm" type="none"/>
              <a:tailEnd len="sm" w="sm" type="none"/>
            </a:ln>
          </p:spPr>
        </p:cxnSp>
        <p:cxnSp>
          <p:nvCxnSpPr>
            <p:cNvPr id="496" name="Google Shape;496;p27"/>
            <p:cNvCxnSpPr>
              <a:endCxn id="487" idx="6"/>
            </p:cNvCxnSpPr>
            <p:nvPr/>
          </p:nvCxnSpPr>
          <p:spPr>
            <a:xfrm flipH="1">
              <a:off x="7370224" y="1676400"/>
              <a:ext cx="1158900" cy="533400"/>
            </a:xfrm>
            <a:prstGeom prst="straightConnector1">
              <a:avLst/>
            </a:prstGeom>
            <a:noFill/>
            <a:ln cap="flat" cmpd="sng" w="19050">
              <a:solidFill>
                <a:srgbClr val="FF0000"/>
              </a:solidFill>
              <a:prstDash val="solid"/>
              <a:round/>
              <a:headEnd len="sm" w="sm" type="none"/>
              <a:tailEnd len="sm" w="sm" type="none"/>
            </a:ln>
          </p:spPr>
        </p:cxnSp>
        <p:cxnSp>
          <p:nvCxnSpPr>
            <p:cNvPr id="497" name="Google Shape;497;p27"/>
            <p:cNvCxnSpPr>
              <a:stCxn id="488" idx="1"/>
              <a:endCxn id="490" idx="6"/>
            </p:cNvCxnSpPr>
            <p:nvPr/>
          </p:nvCxnSpPr>
          <p:spPr>
            <a:xfrm flipH="1">
              <a:off x="7316249" y="2209800"/>
              <a:ext cx="1212900" cy="457200"/>
            </a:xfrm>
            <a:prstGeom prst="straightConnector1">
              <a:avLst/>
            </a:prstGeom>
            <a:noFill/>
            <a:ln cap="flat" cmpd="sng" w="19050">
              <a:solidFill>
                <a:srgbClr val="FF0000"/>
              </a:solidFill>
              <a:prstDash val="solid"/>
              <a:round/>
              <a:headEnd len="sm" w="sm" type="none"/>
              <a:tailEnd len="sm" w="sm" type="none"/>
            </a:ln>
          </p:spPr>
        </p:cxnSp>
        <p:grpSp>
          <p:nvGrpSpPr>
            <p:cNvPr id="498" name="Google Shape;498;p27"/>
            <p:cNvGrpSpPr/>
            <p:nvPr/>
          </p:nvGrpSpPr>
          <p:grpSpPr>
            <a:xfrm>
              <a:off x="8300499" y="3429000"/>
              <a:ext cx="902110" cy="307777"/>
              <a:chOff x="7924800" y="3733800"/>
              <a:chExt cx="902110" cy="307777"/>
            </a:xfrm>
          </p:grpSpPr>
          <p:sp>
            <p:nvSpPr>
              <p:cNvPr id="499" name="Google Shape;499;p27"/>
              <p:cNvSpPr txBox="1"/>
              <p:nvPr/>
            </p:nvSpPr>
            <p:spPr>
              <a:xfrm>
                <a:off x="7924800" y="3733800"/>
                <a:ext cx="90211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Q</a:t>
                </a:r>
                <a:r>
                  <a:rPr lang="en-US" sz="1400">
                    <a:solidFill>
                      <a:schemeClr val="dk1"/>
                    </a:solidFill>
                    <a:latin typeface="Tahoma"/>
                    <a:ea typeface="Tahoma"/>
                    <a:cs typeface="Tahoma"/>
                    <a:sym typeface="Tahoma"/>
                  </a:rPr>
                  <a:t>={     }</a:t>
                </a:r>
                <a:endParaRPr/>
              </a:p>
            </p:txBody>
          </p:sp>
          <p:sp>
            <p:nvSpPr>
              <p:cNvPr id="500" name="Google Shape;500;p27"/>
              <p:cNvSpPr/>
              <p:nvPr/>
            </p:nvSpPr>
            <p:spPr>
              <a:xfrm>
                <a:off x="8382000" y="3846212"/>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grpSp>
          <p:nvGrpSpPr>
            <p:cNvPr id="501" name="Google Shape;501;p27"/>
            <p:cNvGrpSpPr/>
            <p:nvPr/>
          </p:nvGrpSpPr>
          <p:grpSpPr>
            <a:xfrm>
              <a:off x="6777548" y="3449082"/>
              <a:ext cx="1184589" cy="307777"/>
              <a:chOff x="7924800" y="3733800"/>
              <a:chExt cx="1184589" cy="307777"/>
            </a:xfrm>
          </p:grpSpPr>
          <p:sp>
            <p:nvSpPr>
              <p:cNvPr id="502" name="Google Shape;502;p27"/>
              <p:cNvSpPr txBox="1"/>
              <p:nvPr/>
            </p:nvSpPr>
            <p:spPr>
              <a:xfrm>
                <a:off x="7924800" y="3733800"/>
                <a:ext cx="1184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A</a:t>
                </a:r>
                <a:r>
                  <a:rPr lang="en-US" sz="1400">
                    <a:solidFill>
                      <a:schemeClr val="dk1"/>
                    </a:solidFill>
                    <a:latin typeface="Tahoma"/>
                    <a:ea typeface="Tahoma"/>
                    <a:cs typeface="Tahoma"/>
                    <a:sym typeface="Tahoma"/>
                  </a:rPr>
                  <a:t>={          }</a:t>
                </a:r>
                <a:endParaRPr/>
              </a:p>
            </p:txBody>
          </p:sp>
          <p:sp>
            <p:nvSpPr>
              <p:cNvPr id="503" name="Google Shape;503;p27"/>
              <p:cNvSpPr/>
              <p:nvPr/>
            </p:nvSpPr>
            <p:spPr>
              <a:xfrm>
                <a:off x="8382000" y="3846212"/>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cxnSp>
          <p:nvCxnSpPr>
            <p:cNvPr id="504" name="Google Shape;504;p27"/>
            <p:cNvCxnSpPr/>
            <p:nvPr/>
          </p:nvCxnSpPr>
          <p:spPr>
            <a:xfrm rot="10800000">
              <a:off x="7309898" y="2667000"/>
              <a:ext cx="1219201" cy="609600"/>
            </a:xfrm>
            <a:prstGeom prst="straightConnector1">
              <a:avLst/>
            </a:prstGeom>
            <a:noFill/>
            <a:ln cap="flat" cmpd="sng" w="19050">
              <a:solidFill>
                <a:schemeClr val="dk1"/>
              </a:solidFill>
              <a:prstDash val="dash"/>
              <a:round/>
              <a:headEnd len="med" w="med" type="none"/>
              <a:tailEnd len="med" w="med" type="none"/>
            </a:ln>
          </p:spPr>
        </p:cxnSp>
        <p:sp>
          <p:nvSpPr>
            <p:cNvPr id="505" name="Google Shape;505;p27"/>
            <p:cNvSpPr txBox="1"/>
            <p:nvPr/>
          </p:nvSpPr>
          <p:spPr>
            <a:xfrm>
              <a:off x="7690899" y="1307068"/>
              <a:ext cx="543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opt</a:t>
              </a:r>
              <a:endParaRPr b="1" baseline="-25000" sz="1400">
                <a:solidFill>
                  <a:schemeClr val="dk1"/>
                </a:solidFill>
                <a:latin typeface="Tahoma"/>
                <a:ea typeface="Tahoma"/>
                <a:cs typeface="Tahoma"/>
                <a:sym typeface="Tahoma"/>
              </a:endParaRPr>
            </a:p>
          </p:txBody>
        </p:sp>
        <p:sp>
          <p:nvSpPr>
            <p:cNvPr id="506" name="Google Shape;506;p27"/>
            <p:cNvSpPr txBox="1"/>
            <p:nvPr/>
          </p:nvSpPr>
          <p:spPr>
            <a:xfrm rot="-1356618">
              <a:off x="7376779" y="1728530"/>
              <a:ext cx="761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greedy</a:t>
              </a:r>
              <a:endParaRPr b="1" baseline="-25000" sz="1400">
                <a:solidFill>
                  <a:schemeClr val="dk1"/>
                </a:solidFill>
                <a:latin typeface="Tahoma"/>
                <a:ea typeface="Tahoma"/>
                <a:cs typeface="Tahoma"/>
                <a:sym typeface="Tahoma"/>
              </a:endParaRPr>
            </a:p>
          </p:txBody>
        </p:sp>
        <p:sp>
          <p:nvSpPr>
            <p:cNvPr id="507" name="Google Shape;507;p27"/>
            <p:cNvSpPr txBox="1"/>
            <p:nvPr/>
          </p:nvSpPr>
          <p:spPr>
            <a:xfrm>
              <a:off x="6852699" y="144780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1</a:t>
              </a:r>
              <a:endParaRPr/>
            </a:p>
          </p:txBody>
        </p:sp>
        <p:sp>
          <p:nvSpPr>
            <p:cNvPr id="508" name="Google Shape;508;p27"/>
            <p:cNvSpPr txBox="1"/>
            <p:nvPr/>
          </p:nvSpPr>
          <p:spPr>
            <a:xfrm>
              <a:off x="6878099" y="20129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2</a:t>
              </a:r>
              <a:endParaRPr/>
            </a:p>
          </p:txBody>
        </p:sp>
        <p:sp>
          <p:nvSpPr>
            <p:cNvPr id="509" name="Google Shape;509;p27"/>
            <p:cNvSpPr txBox="1"/>
            <p:nvPr/>
          </p:nvSpPr>
          <p:spPr>
            <a:xfrm>
              <a:off x="6874924" y="2455863"/>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3</a:t>
              </a:r>
              <a:endParaRPr/>
            </a:p>
          </p:txBody>
        </p:sp>
        <p:sp>
          <p:nvSpPr>
            <p:cNvPr id="510" name="Google Shape;510;p27"/>
            <p:cNvSpPr txBox="1"/>
            <p:nvPr/>
          </p:nvSpPr>
          <p:spPr>
            <a:xfrm>
              <a:off x="6852699" y="30797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4</a:t>
              </a:r>
              <a:endParaRPr/>
            </a:p>
          </p:txBody>
        </p:sp>
        <p:sp>
          <p:nvSpPr>
            <p:cNvPr id="511" name="Google Shape;511;p27"/>
            <p:cNvSpPr/>
            <p:nvPr/>
          </p:nvSpPr>
          <p:spPr>
            <a:xfrm>
              <a:off x="7467600" y="3570316"/>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sp>
        <p:nvSpPr>
          <p:cNvPr id="512" name="Google Shape;512;p27"/>
          <p:cNvSpPr txBox="1"/>
          <p:nvPr/>
        </p:nvSpPr>
        <p:spPr>
          <a:xfrm>
            <a:off x="5052006" y="2058888"/>
            <a:ext cx="1572600" cy="589200"/>
          </a:xfrm>
          <a:prstGeom prst="rect">
            <a:avLst/>
          </a:prstGeom>
          <a:solidFill>
            <a:srgbClr val="B7B7B7"/>
          </a:solidFill>
          <a:ln>
            <a:noFill/>
          </a:ln>
        </p:spPr>
        <p:txBody>
          <a:bodyPr anchorCtr="0" anchor="ctr"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lang="en-US" sz="2000">
                <a:solidFill>
                  <a:srgbClr val="0000FF"/>
                </a:solidFill>
                <a:latin typeface="Calibri"/>
                <a:ea typeface="Calibri"/>
                <a:cs typeface="Calibri"/>
                <a:sym typeface="Calibri"/>
              </a:rPr>
              <a:t>Because </a:t>
            </a:r>
            <a:r>
              <a:rPr lang="en-US" sz="2000">
                <a:solidFill>
                  <a:srgbClr val="FF00FF"/>
                </a:solidFill>
                <a:latin typeface="Calibri"/>
                <a:ea typeface="Calibri"/>
                <a:cs typeface="Calibri"/>
                <a:sym typeface="Calibri"/>
              </a:rPr>
              <a:t>Q</a:t>
            </a:r>
            <a:r>
              <a:rPr lang="en-US" sz="2000">
                <a:solidFill>
                  <a:srgbClr val="0000FF"/>
                </a:solidFill>
                <a:latin typeface="Calibri"/>
                <a:ea typeface="Calibri"/>
                <a:cs typeface="Calibri"/>
                <a:sym typeface="Calibri"/>
              </a:rPr>
              <a:t> is blocked</a:t>
            </a:r>
            <a:endParaRPr sz="2000">
              <a:solidFill>
                <a:srgbClr val="0000FF"/>
              </a:solidFill>
              <a:latin typeface="Calibri"/>
              <a:ea typeface="Calibri"/>
              <a:cs typeface="Calibri"/>
              <a:sym typeface="Calibri"/>
            </a:endParaRPr>
          </a:p>
          <a:p>
            <a:pPr indent="0" lvl="0" marL="0" rtl="0" algn="l">
              <a:lnSpc>
                <a:spcPct val="100000"/>
              </a:lnSpc>
              <a:spcBef>
                <a:spcPts val="0"/>
              </a:spcBef>
              <a:spcAft>
                <a:spcPts val="0"/>
              </a:spcAft>
              <a:buNone/>
            </a:pPr>
            <a:r>
              <a:rPr lang="en-US" sz="2000">
                <a:solidFill>
                  <a:srgbClr val="0000FF"/>
                </a:solidFill>
                <a:latin typeface="Calibri"/>
                <a:ea typeface="Calibri"/>
                <a:cs typeface="Calibri"/>
                <a:sym typeface="Calibri"/>
              </a:rPr>
              <a:t>by someone in </a:t>
            </a:r>
            <a:r>
              <a:rPr lang="en-US" sz="2000">
                <a:solidFill>
                  <a:srgbClr val="00FF00"/>
                </a:solidFill>
                <a:latin typeface="Calibri"/>
                <a:ea typeface="Calibri"/>
                <a:cs typeface="Calibri"/>
                <a:sym typeface="Calibri"/>
              </a:rPr>
              <a:t>A</a:t>
            </a:r>
            <a:r>
              <a:rPr lang="en-US" sz="2000">
                <a:solidFill>
                  <a:srgbClr val="0000FF"/>
                </a:solidFill>
                <a:latin typeface="Calibri"/>
                <a:ea typeface="Calibri"/>
                <a:cs typeface="Calibri"/>
                <a:sym typeface="Calibri"/>
              </a:rPr>
              <a:t>.</a:t>
            </a:r>
            <a:r>
              <a:rPr lang="en-US" sz="2800">
                <a:solidFill>
                  <a:srgbClr val="0000FF"/>
                </a:solidFill>
                <a:latin typeface="Calibri"/>
                <a:ea typeface="Calibri"/>
                <a:cs typeface="Calibri"/>
                <a:sym typeface="Calibri"/>
              </a:rPr>
              <a:t> </a:t>
            </a:r>
            <a:endParaRPr sz="2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Worst-case Scenario</a:t>
            </a:r>
            <a:endParaRPr/>
          </a:p>
        </p:txBody>
      </p:sp>
      <p:sp>
        <p:nvSpPr>
          <p:cNvPr id="519" name="Google Shape;519;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0" name="Google Shape;520;p28"/>
          <p:cNvSpPr/>
          <p:nvPr/>
        </p:nvSpPr>
        <p:spPr>
          <a:xfrm>
            <a:off x="2480920" y="16446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1" name="Google Shape;521;p28"/>
          <p:cNvSpPr/>
          <p:nvPr/>
        </p:nvSpPr>
        <p:spPr>
          <a:xfrm>
            <a:off x="2480920" y="21780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2" name="Google Shape;522;p28"/>
          <p:cNvSpPr/>
          <p:nvPr/>
        </p:nvSpPr>
        <p:spPr>
          <a:xfrm>
            <a:off x="2480920" y="27114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3" name="Google Shape;523;p28"/>
          <p:cNvSpPr/>
          <p:nvPr/>
        </p:nvSpPr>
        <p:spPr>
          <a:xfrm>
            <a:off x="2480920" y="32448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4" name="Google Shape;524;p28"/>
          <p:cNvSpPr txBox="1"/>
          <p:nvPr/>
        </p:nvSpPr>
        <p:spPr>
          <a:xfrm>
            <a:off x="2150720" y="149225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525" name="Google Shape;525;p28"/>
          <p:cNvSpPr txBox="1"/>
          <p:nvPr/>
        </p:nvSpPr>
        <p:spPr>
          <a:xfrm>
            <a:off x="2176120" y="20574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526" name="Google Shape;526;p28"/>
          <p:cNvSpPr txBox="1"/>
          <p:nvPr/>
        </p:nvSpPr>
        <p:spPr>
          <a:xfrm>
            <a:off x="2150720" y="25908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527" name="Google Shape;527;p28"/>
          <p:cNvSpPr txBox="1"/>
          <p:nvPr/>
        </p:nvSpPr>
        <p:spPr>
          <a:xfrm>
            <a:off x="2150720" y="31242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528" name="Google Shape;528;p28"/>
          <p:cNvGrpSpPr/>
          <p:nvPr/>
        </p:nvGrpSpPr>
        <p:grpSpPr>
          <a:xfrm>
            <a:off x="2633320" y="1447800"/>
            <a:ext cx="1752600" cy="1873250"/>
            <a:chOff x="1296" y="1028"/>
            <a:chExt cx="1104" cy="1180"/>
          </a:xfrm>
        </p:grpSpPr>
        <p:grpSp>
          <p:nvGrpSpPr>
            <p:cNvPr id="529" name="Google Shape;529;p28"/>
            <p:cNvGrpSpPr/>
            <p:nvPr/>
          </p:nvGrpSpPr>
          <p:grpSpPr>
            <a:xfrm>
              <a:off x="1296" y="1152"/>
              <a:ext cx="912" cy="1056"/>
              <a:chOff x="1296" y="1152"/>
              <a:chExt cx="912" cy="1056"/>
            </a:xfrm>
          </p:grpSpPr>
          <p:sp>
            <p:nvSpPr>
              <p:cNvPr id="530" name="Google Shape;530;p28"/>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31" name="Google Shape;531;p28"/>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532" name="Google Shape;532;p28"/>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533" name="Google Shape;533;p28"/>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534" name="Google Shape;534;p28"/>
          <p:cNvGrpSpPr/>
          <p:nvPr/>
        </p:nvGrpSpPr>
        <p:grpSpPr>
          <a:xfrm>
            <a:off x="2633321" y="2057400"/>
            <a:ext cx="1757363" cy="730250"/>
            <a:chOff x="1296" y="1412"/>
            <a:chExt cx="1107" cy="460"/>
          </a:xfrm>
        </p:grpSpPr>
        <p:sp>
          <p:nvSpPr>
            <p:cNvPr id="535" name="Google Shape;535;p28"/>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36" name="Google Shape;536;p28"/>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537" name="Google Shape;537;p28"/>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538" name="Google Shape;538;p28"/>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539" name="Google Shape;539;p28"/>
          <p:cNvGrpSpPr/>
          <p:nvPr/>
        </p:nvGrpSpPr>
        <p:grpSpPr>
          <a:xfrm>
            <a:off x="2633320" y="1797050"/>
            <a:ext cx="1760538" cy="1131888"/>
            <a:chOff x="1296" y="1248"/>
            <a:chExt cx="1109" cy="713"/>
          </a:xfrm>
        </p:grpSpPr>
        <p:sp>
          <p:nvSpPr>
            <p:cNvPr id="540" name="Google Shape;540;p28"/>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41" name="Google Shape;541;p28"/>
            <p:cNvCxnSpPr/>
            <p:nvPr/>
          </p:nvCxnSpPr>
          <p:spPr>
            <a:xfrm>
              <a:off x="1296" y="1248"/>
              <a:ext cx="768" cy="576"/>
            </a:xfrm>
            <a:prstGeom prst="straightConnector1">
              <a:avLst/>
            </a:prstGeom>
            <a:noFill/>
            <a:ln cap="flat" cmpd="sng" w="9525">
              <a:solidFill>
                <a:schemeClr val="dk1"/>
              </a:solidFill>
              <a:prstDash val="solid"/>
              <a:round/>
              <a:headEnd len="med" w="med" type="none"/>
              <a:tailEnd len="med" w="med" type="none"/>
            </a:ln>
          </p:spPr>
        </p:cxnSp>
        <p:sp>
          <p:nvSpPr>
            <p:cNvPr id="542" name="Google Shape;542;p28"/>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sp>
        <p:nvSpPr>
          <p:cNvPr id="543" name="Google Shape;543;p28"/>
          <p:cNvSpPr txBox="1"/>
          <p:nvPr/>
        </p:nvSpPr>
        <p:spPr>
          <a:xfrm>
            <a:off x="6046445" y="1600200"/>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a:t>
            </a:r>
            <a:endParaRPr/>
          </a:p>
        </p:txBody>
      </p:sp>
      <p:sp>
        <p:nvSpPr>
          <p:cNvPr id="544" name="Google Shape;544;p28"/>
          <p:cNvSpPr txBox="1"/>
          <p:nvPr/>
        </p:nvSpPr>
        <p:spPr>
          <a:xfrm>
            <a:off x="6046445" y="1963738"/>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(2,b)</a:t>
            </a:r>
            <a:endParaRPr/>
          </a:p>
        </p:txBody>
      </p:sp>
      <p:grpSp>
        <p:nvGrpSpPr>
          <p:cNvPr id="545" name="Google Shape;545;p28"/>
          <p:cNvGrpSpPr/>
          <p:nvPr/>
        </p:nvGrpSpPr>
        <p:grpSpPr>
          <a:xfrm>
            <a:off x="2633321" y="2254250"/>
            <a:ext cx="1773238" cy="1239838"/>
            <a:chOff x="1296" y="1536"/>
            <a:chExt cx="1117" cy="781"/>
          </a:xfrm>
        </p:grpSpPr>
        <p:sp>
          <p:nvSpPr>
            <p:cNvPr id="546" name="Google Shape;546;p28"/>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sp>
          <p:nvSpPr>
            <p:cNvPr id="547" name="Google Shape;547;p28"/>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cxnSp>
          <p:nvCxnSpPr>
            <p:cNvPr id="548" name="Google Shape;548;p28"/>
            <p:cNvCxnSpPr/>
            <p:nvPr/>
          </p:nvCxnSpPr>
          <p:spPr>
            <a:xfrm>
              <a:off x="1296" y="1536"/>
              <a:ext cx="816" cy="624"/>
            </a:xfrm>
            <a:prstGeom prst="straightConnector1">
              <a:avLst/>
            </a:prstGeom>
            <a:noFill/>
            <a:ln cap="flat" cmpd="sng" w="9525">
              <a:solidFill>
                <a:schemeClr val="dk1"/>
              </a:solidFill>
              <a:prstDash val="solid"/>
              <a:round/>
              <a:headEnd len="med" w="med" type="none"/>
              <a:tailEnd len="med" w="med" type="none"/>
            </a:ln>
          </p:spPr>
        </p:cxnSp>
      </p:grpSp>
      <p:sp>
        <p:nvSpPr>
          <p:cNvPr id="549" name="Google Shape;549;p28"/>
          <p:cNvSpPr txBox="1"/>
          <p:nvPr/>
        </p:nvSpPr>
        <p:spPr>
          <a:xfrm>
            <a:off x="914400" y="3657600"/>
            <a:ext cx="7620000" cy="3785652"/>
          </a:xfrm>
          <a:prstGeom prst="rect">
            <a:avLst/>
          </a:prstGeom>
          <a:noFill/>
          <a:ln>
            <a:noFill/>
          </a:ln>
        </p:spPr>
        <p:txBody>
          <a:bodyPr anchorCtr="0" anchor="t" bIns="45700" lIns="91425" spcFirstLastPara="1" rIns="91425" wrap="square" tIns="45700">
            <a:spAutoFit/>
          </a:bodyPr>
          <a:lstStyle/>
          <a:p>
            <a:pPr indent="-342900" lvl="1" marL="342900" marR="0" rtl="0" algn="l">
              <a:spcBef>
                <a:spcPts val="0"/>
              </a:spcBef>
              <a:spcAft>
                <a:spcPts val="0"/>
              </a:spcAft>
              <a:buClr>
                <a:srgbClr val="008000"/>
              </a:buClr>
              <a:buSzPts val="2400"/>
              <a:buFont typeface="Arial"/>
              <a:buChar char="•"/>
            </a:pPr>
            <a:r>
              <a:rPr b="1" i="0" lang="en-US" sz="2400" u="none" cap="none" strike="noStrike">
                <a:solidFill>
                  <a:srgbClr val="008000"/>
                </a:solidFill>
                <a:latin typeface="Calibri"/>
                <a:ea typeface="Calibri"/>
                <a:cs typeface="Calibri"/>
                <a:sym typeface="Calibri"/>
              </a:rPr>
              <a:t>Worst case </a:t>
            </a:r>
            <a:r>
              <a:rPr b="0" i="0" lang="en-US" sz="2400" u="none" cap="none" strike="noStrike">
                <a:solidFill>
                  <a:schemeClr val="dk1"/>
                </a:solidFill>
                <a:latin typeface="Calibri"/>
                <a:ea typeface="Calibri"/>
                <a:cs typeface="Calibri"/>
                <a:sym typeface="Calibri"/>
              </a:rPr>
              <a:t>is when |</a:t>
            </a:r>
            <a:r>
              <a:rPr b="1" i="1" lang="en-US" sz="2400" u="none" cap="none" strike="noStrike">
                <a:solidFill>
                  <a:srgbClr val="D60093"/>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 |</a:t>
            </a:r>
            <a:r>
              <a:rPr b="1" i="0" lang="en-US" sz="2400" u="none" cap="none" strike="noStrike">
                <a:solidFill>
                  <a:srgbClr val="008000"/>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 |</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greedy</a:t>
            </a:r>
            <a:r>
              <a:rPr b="0" i="0" lang="en-US" sz="2400" u="none" cap="none" strike="noStrike">
                <a:solidFill>
                  <a:schemeClr val="dk1"/>
                </a:solidFill>
                <a:latin typeface="Calibri"/>
                <a:ea typeface="Calibri"/>
                <a:cs typeface="Calibri"/>
                <a:sym typeface="Calibri"/>
              </a:rPr>
              <a:t>|</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Q = {c,d} – queries with no matching ad</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 {1,2} – ads that are adjacent to a query in Q but are already matched to another query</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greedy</a:t>
            </a:r>
            <a:r>
              <a:rPr b="0" i="0" lang="en-US" sz="2400" u="none" cap="none" strike="noStrike">
                <a:solidFill>
                  <a:schemeClr val="dk1"/>
                </a:solidFill>
                <a:latin typeface="Calibri"/>
                <a:ea typeface="Calibri"/>
                <a:cs typeface="Calibri"/>
                <a:sym typeface="Calibri"/>
              </a:rPr>
              <a:t>| = 2, |</a:t>
            </a:r>
            <a:r>
              <a:rPr b="1" i="1" lang="en-US" sz="2400" u="none" cap="none" strike="noStrike">
                <a:solidFill>
                  <a:srgbClr val="D60093"/>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 2, |</a:t>
            </a:r>
            <a:r>
              <a:rPr b="1" i="0" lang="en-US" sz="2400" u="none" cap="none" strike="noStrike">
                <a:solidFill>
                  <a:srgbClr val="008000"/>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 2</a:t>
            </a:r>
            <a:endParaRPr/>
          </a:p>
          <a:p>
            <a:pPr indent="-342900" lvl="1" marL="342900" marR="0" rtl="0" algn="l">
              <a:spcBef>
                <a:spcPts val="0"/>
              </a:spcBef>
              <a:spcAft>
                <a:spcPts val="0"/>
              </a:spcAft>
              <a:buClr>
                <a:srgbClr val="FF0066"/>
              </a:buClr>
              <a:buSzPts val="2400"/>
              <a:buFont typeface="Arial"/>
              <a:buChar char="•"/>
            </a:pPr>
            <a:r>
              <a:rPr b="1" i="0" lang="en-US" sz="2400" u="none" cap="none" strike="noStrike">
                <a:solidFill>
                  <a:srgbClr val="FF0066"/>
                </a:solidFill>
                <a:latin typeface="Calibri"/>
                <a:ea typeface="Calibri"/>
                <a:cs typeface="Calibri"/>
                <a:sym typeface="Calibri"/>
              </a:rPr>
              <a:t>Optimal matching: (1,c), (2,d), (3,b), (4,a)</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opt</a:t>
            </a:r>
            <a:r>
              <a:rPr b="0" i="0" lang="en-US" sz="2400" u="none" cap="none" strike="noStrike">
                <a:solidFill>
                  <a:schemeClr val="dk1"/>
                </a:solidFill>
                <a:latin typeface="Calibri"/>
                <a:ea typeface="Calibri"/>
                <a:cs typeface="Calibri"/>
                <a:sym typeface="Calibri"/>
              </a:rPr>
              <a:t>| = 4</a:t>
            </a:r>
            <a:endParaRPr/>
          </a:p>
          <a:p>
            <a:pPr indent="-342900" lvl="1" marL="342900" marR="0" rtl="0" algn="l">
              <a:spcBef>
                <a:spcPts val="0"/>
              </a:spcBef>
              <a:spcAft>
                <a:spcPts val="0"/>
              </a:spcAft>
              <a:buClr>
                <a:srgbClr val="0000FF"/>
              </a:buClr>
              <a:buSzPts val="2400"/>
              <a:buFont typeface="Arial"/>
              <a:buChar char="•"/>
            </a:pPr>
            <a:r>
              <a:rPr b="1" i="0" lang="en-US" sz="2400" u="none" cap="none" strike="noStrike">
                <a:solidFill>
                  <a:srgbClr val="0000FF"/>
                </a:solidFill>
                <a:latin typeface="Calibri"/>
                <a:ea typeface="Calibri"/>
                <a:cs typeface="Calibri"/>
                <a:sym typeface="Calibri"/>
              </a:rPr>
              <a:t>|</a:t>
            </a:r>
            <a:r>
              <a:rPr b="1" i="1" lang="en-US" sz="2400" u="none" cap="none" strike="noStrike">
                <a:solidFill>
                  <a:srgbClr val="0000FF"/>
                </a:solidFill>
                <a:latin typeface="Calibri"/>
                <a:ea typeface="Calibri"/>
                <a:cs typeface="Calibri"/>
                <a:sym typeface="Calibri"/>
              </a:rPr>
              <a:t>M</a:t>
            </a:r>
            <a:r>
              <a:rPr b="1" baseline="-25000" i="1" lang="en-US" sz="2400" u="none" cap="none" strike="noStrike">
                <a:solidFill>
                  <a:srgbClr val="0000FF"/>
                </a:solidFill>
                <a:latin typeface="Calibri"/>
                <a:ea typeface="Calibri"/>
                <a:cs typeface="Calibri"/>
                <a:sym typeface="Calibri"/>
              </a:rPr>
              <a:t>greedy</a:t>
            </a:r>
            <a:r>
              <a:rPr b="1" i="0" lang="en-US" sz="2400" u="none" cap="none" strike="noStrike">
                <a:solidFill>
                  <a:srgbClr val="0000FF"/>
                </a:solidFill>
                <a:latin typeface="Calibri"/>
                <a:ea typeface="Calibri"/>
                <a:cs typeface="Calibri"/>
                <a:sym typeface="Calibri"/>
              </a:rPr>
              <a:t>|/|</a:t>
            </a:r>
            <a:r>
              <a:rPr b="1" i="1" lang="en-US" sz="2400" u="none" cap="none" strike="noStrike">
                <a:solidFill>
                  <a:srgbClr val="0000FF"/>
                </a:solidFill>
                <a:latin typeface="Calibri"/>
                <a:ea typeface="Calibri"/>
                <a:cs typeface="Calibri"/>
                <a:sym typeface="Calibri"/>
              </a:rPr>
              <a:t>M</a:t>
            </a:r>
            <a:r>
              <a:rPr b="1" baseline="-25000" i="1" lang="en-US" sz="2400" u="none" cap="none" strike="noStrike">
                <a:solidFill>
                  <a:srgbClr val="0000FF"/>
                </a:solidFill>
                <a:latin typeface="Calibri"/>
                <a:ea typeface="Calibri"/>
                <a:cs typeface="Calibri"/>
                <a:sym typeface="Calibri"/>
              </a:rPr>
              <a:t>opt</a:t>
            </a:r>
            <a:r>
              <a:rPr b="1" i="0" lang="en-US" sz="2400" u="none" cap="none" strike="noStrike">
                <a:solidFill>
                  <a:srgbClr val="0000FF"/>
                </a:solidFill>
                <a:latin typeface="Calibri"/>
                <a:ea typeface="Calibri"/>
                <a:cs typeface="Calibri"/>
                <a:sym typeface="Calibri"/>
              </a:rPr>
              <a:t>| = ½	(competitive ratio)</a:t>
            </a:r>
            <a:endParaRPr b="0" i="0" sz="24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500"/>
                                        <p:tgtEl>
                                          <p:spTgt spid="5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500"/>
                                        <p:tgtEl>
                                          <p:spTgt spid="5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500"/>
                                        <p:tgtEl>
                                          <p:spTgt spid="5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9"/>
          <p:cNvSpPr txBox="1"/>
          <p:nvPr>
            <p:ph type="ctrTitle"/>
          </p:nvPr>
        </p:nvSpPr>
        <p:spPr>
          <a:xfrm>
            <a:off x="685800" y="213360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a:br>
            <a:r>
              <a:rPr lang="en-US"/>
              <a:t>“Performance-Based” </a:t>
            </a:r>
            <a:br>
              <a:rPr lang="en-US"/>
            </a:br>
            <a:r>
              <a:rPr lang="en-US"/>
              <a:t>Web Advertising</a:t>
            </a:r>
            <a:endParaRPr/>
          </a:p>
        </p:txBody>
      </p:sp>
      <p:sp>
        <p:nvSpPr>
          <p:cNvPr id="556" name="Google Shape;556;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rPr lang="en-US"/>
              <a:t>“Showing is not enough, </a:t>
            </a:r>
            <a:endParaRPr/>
          </a:p>
          <a:p>
            <a:pPr indent="0" lvl="0" marL="0" rtl="0" algn="ctr">
              <a:spcBef>
                <a:spcPts val="0"/>
              </a:spcBef>
              <a:spcAft>
                <a:spcPts val="0"/>
              </a:spcAft>
              <a:buSzPts val="3200"/>
              <a:buNone/>
            </a:pPr>
            <a:r>
              <a:rPr lang="en-US"/>
              <a:t>must be clicked”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04" name="Google Shape;104;p3"/>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Advertisers post ads directly</a:t>
            </a:r>
            <a:endParaRPr/>
          </a:p>
          <a:p>
            <a:pPr indent="-285750" lvl="1" marL="742950" rtl="0" algn="l">
              <a:spcBef>
                <a:spcPts val="400"/>
              </a:spcBef>
              <a:spcAft>
                <a:spcPts val="0"/>
              </a:spcAft>
              <a:buSzPts val="2000"/>
              <a:buChar char="⮚"/>
            </a:pPr>
            <a:r>
              <a:rPr lang="en-US" sz="2000"/>
              <a:t>Craig’s List, auto trading sites, social networks</a:t>
            </a:r>
            <a:endParaRPr/>
          </a:p>
          <a:p>
            <a:pPr indent="-342900" lvl="0" marL="342900" rtl="0" algn="l">
              <a:spcBef>
                <a:spcPts val="480"/>
              </a:spcBef>
              <a:spcAft>
                <a:spcPts val="0"/>
              </a:spcAft>
              <a:buSzPts val="2400"/>
              <a:buChar char="●"/>
            </a:pPr>
            <a:r>
              <a:rPr b="1" lang="en-US" sz="2400">
                <a:solidFill>
                  <a:srgbClr val="0000FF"/>
                </a:solidFill>
              </a:rPr>
              <a:t>Advertisers pay for display ads to be placed on websites</a:t>
            </a:r>
            <a:endParaRPr/>
          </a:p>
          <a:p>
            <a:pPr indent="-285750" lvl="1" marL="742950" rtl="0" algn="l">
              <a:spcBef>
                <a:spcPts val="400"/>
              </a:spcBef>
              <a:spcAft>
                <a:spcPts val="0"/>
              </a:spcAft>
              <a:buSzPts val="2000"/>
              <a:buChar char="⮚"/>
            </a:pPr>
            <a:r>
              <a:rPr lang="en-US" sz="2000">
                <a:solidFill>
                  <a:srgbClr val="008000"/>
                </a:solidFill>
              </a:rPr>
              <a:t>Fixed price per </a:t>
            </a:r>
            <a:r>
              <a:rPr b="1" i="1" lang="en-US" sz="2000">
                <a:solidFill>
                  <a:srgbClr val="008000"/>
                </a:solidFill>
              </a:rPr>
              <a:t>impression </a:t>
            </a:r>
            <a:r>
              <a:rPr lang="en-US" sz="2000"/>
              <a:t>(one display of the ad with download of page by a user)</a:t>
            </a:r>
            <a:endParaRPr/>
          </a:p>
          <a:p>
            <a:pPr indent="-342900" lvl="0" marL="342900" rtl="0" algn="l">
              <a:spcBef>
                <a:spcPts val="480"/>
              </a:spcBef>
              <a:spcAft>
                <a:spcPts val="0"/>
              </a:spcAft>
              <a:buSzPts val="2400"/>
              <a:buChar char="●"/>
            </a:pPr>
            <a:r>
              <a:rPr b="1"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b="1" lang="en-US" sz="2000">
                <a:solidFill>
                  <a:srgbClr val="008000"/>
                </a:solidFill>
              </a:rPr>
              <a:t>Selected by store to maximize probability customer will buy product</a:t>
            </a:r>
            <a:endParaRPr/>
          </a:p>
          <a:p>
            <a:pPr indent="-285750" lvl="1" marL="742950" rtl="0" algn="l">
              <a:spcBef>
                <a:spcPts val="400"/>
              </a:spcBef>
              <a:spcAft>
                <a:spcPts val="0"/>
              </a:spcAft>
              <a:buSzPts val="2000"/>
              <a:buChar char="⮚"/>
            </a:pPr>
            <a:r>
              <a:rPr b="1" lang="en-US" sz="2000">
                <a:solidFill>
                  <a:srgbClr val="008000"/>
                </a:solidFill>
              </a:rPr>
              <a:t>Collaborative Filtering</a:t>
            </a:r>
            <a:endParaRPr/>
          </a:p>
          <a:p>
            <a:pPr indent="-342900" lvl="0" marL="342900" rtl="0" algn="l">
              <a:spcBef>
                <a:spcPts val="480"/>
              </a:spcBef>
              <a:spcAft>
                <a:spcPts val="0"/>
              </a:spcAft>
              <a:buSzPts val="2400"/>
              <a:buChar char="●"/>
            </a:pPr>
            <a:r>
              <a:rPr b="1" lang="en-US" sz="2400">
                <a:solidFill>
                  <a:srgbClr val="0000FF"/>
                </a:solidFill>
              </a:rPr>
              <a:t>Search ads are placed among results of a search query</a:t>
            </a:r>
            <a:endParaRPr/>
          </a:p>
          <a:p>
            <a:pPr indent="-285750" lvl="1" marL="742950" rtl="0" algn="l">
              <a:spcBef>
                <a:spcPts val="400"/>
              </a:spcBef>
              <a:spcAft>
                <a:spcPts val="0"/>
              </a:spcAft>
              <a:buSzPts val="2000"/>
              <a:buChar char="⮚"/>
            </a:pPr>
            <a:r>
              <a:rPr lang="en-US" sz="2000">
                <a:solidFill>
                  <a:srgbClr val="008000"/>
                </a:solidFill>
              </a:rPr>
              <a:t>Advertisers </a:t>
            </a:r>
            <a:r>
              <a:rPr b="1" lang="en-US" sz="2000">
                <a:solidFill>
                  <a:srgbClr val="008000"/>
                </a:solidFill>
              </a:rPr>
              <a:t>bid</a:t>
            </a:r>
            <a:r>
              <a:rPr lang="en-US" sz="2000">
                <a:solidFill>
                  <a:srgbClr val="008000"/>
                </a:solidFill>
              </a:rPr>
              <a:t> for right to have their ad shown in response to </a:t>
            </a:r>
            <a:r>
              <a:rPr b="1" lang="en-US" sz="2000">
                <a:solidFill>
                  <a:srgbClr val="008000"/>
                </a:solidFill>
              </a:rPr>
              <a:t>certain queries</a:t>
            </a:r>
            <a:endParaRPr/>
          </a:p>
          <a:p>
            <a:pPr indent="-285750" lvl="1" marL="742950" rtl="0" algn="l">
              <a:spcBef>
                <a:spcPts val="400"/>
              </a:spcBef>
              <a:spcAft>
                <a:spcPts val="0"/>
              </a:spcAft>
              <a:buSzPts val="2000"/>
              <a:buChar char="⮚"/>
            </a:pPr>
            <a:r>
              <a:rPr lang="en-US" sz="2000">
                <a:solidFill>
                  <a:srgbClr val="008000"/>
                </a:solidFill>
              </a:rPr>
              <a:t>Pay only if ad is </a:t>
            </a:r>
            <a:r>
              <a:rPr b="1" lang="en-US" sz="2000">
                <a:solidFill>
                  <a:srgbClr val="008000"/>
                </a:solidFill>
              </a:rPr>
              <a:t>clicked on</a:t>
            </a:r>
            <a:endParaRPr/>
          </a:p>
        </p:txBody>
      </p:sp>
      <p:sp>
        <p:nvSpPr>
          <p:cNvPr id="105" name="Google Shape;105;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 name="Google Shape;106;p3"/>
          <p:cNvPicPr preferRelativeResize="0"/>
          <p:nvPr/>
        </p:nvPicPr>
        <p:blipFill rotWithShape="1">
          <a:blip r:embed="rId3">
            <a:alphaModFix/>
          </a:blip>
          <a:srcRect b="0" l="0" r="0" t="0"/>
          <a:stretch/>
        </p:blipFill>
        <p:spPr>
          <a:xfrm>
            <a:off x="196832" y="2209800"/>
            <a:ext cx="8750336" cy="61895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History of Web Advertising</a:t>
            </a:r>
            <a:endParaRPr/>
          </a:p>
        </p:txBody>
      </p:sp>
      <p:sp>
        <p:nvSpPr>
          <p:cNvPr id="563" name="Google Shape;563;p30"/>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D60093"/>
                </a:solidFill>
              </a:rPr>
              <a:t>Banner ads </a:t>
            </a:r>
            <a:r>
              <a:rPr b="1" lang="en-US"/>
              <a:t>(1995-2001)</a:t>
            </a:r>
            <a:endParaRPr/>
          </a:p>
          <a:p>
            <a:pPr indent="-285750" lvl="1" marL="742950" rtl="0" algn="l">
              <a:spcBef>
                <a:spcPts val="480"/>
              </a:spcBef>
              <a:spcAft>
                <a:spcPts val="0"/>
              </a:spcAft>
              <a:buSzPts val="2400"/>
              <a:buChar char="⮚"/>
            </a:pPr>
            <a:r>
              <a:rPr lang="en-US"/>
              <a:t>Initial form of web advertising</a:t>
            </a:r>
            <a:endParaRPr/>
          </a:p>
          <a:p>
            <a:pPr indent="-285750" lvl="1" marL="742950" rtl="0" algn="l">
              <a:spcBef>
                <a:spcPts val="480"/>
              </a:spcBef>
              <a:spcAft>
                <a:spcPts val="0"/>
              </a:spcAft>
              <a:buSzPts val="2400"/>
              <a:buChar char="⮚"/>
            </a:pPr>
            <a:r>
              <a:rPr lang="en-US"/>
              <a:t>Popular websites charged </a:t>
            </a:r>
            <a:br>
              <a:rPr lang="en-US"/>
            </a:br>
            <a:r>
              <a:rPr lang="en-US"/>
              <a:t>$</a:t>
            </a:r>
            <a:r>
              <a:rPr i="1" lang="en-US"/>
              <a:t>X</a:t>
            </a:r>
            <a:r>
              <a:rPr lang="en-US"/>
              <a:t> for every 1,000 </a:t>
            </a:r>
            <a:br>
              <a:rPr lang="en-US"/>
            </a:br>
            <a:r>
              <a:rPr lang="en-US"/>
              <a:t>“impressions” of the ad</a:t>
            </a:r>
            <a:endParaRPr/>
          </a:p>
          <a:p>
            <a:pPr indent="-228600" lvl="2" marL="1143000" rtl="0" algn="l">
              <a:spcBef>
                <a:spcPts val="440"/>
              </a:spcBef>
              <a:spcAft>
                <a:spcPts val="0"/>
              </a:spcAft>
              <a:buSzPts val="2200"/>
              <a:buFont typeface="Calibri"/>
              <a:buChar char="•"/>
            </a:pPr>
            <a:r>
              <a:rPr lang="en-US"/>
              <a:t>Called “</a:t>
            </a:r>
            <a:r>
              <a:rPr b="1" lang="en-US"/>
              <a:t>CPM</a:t>
            </a:r>
            <a:r>
              <a:rPr lang="en-US"/>
              <a:t>” rate </a:t>
            </a:r>
            <a:br>
              <a:rPr lang="en-US"/>
            </a:br>
            <a:r>
              <a:rPr lang="en-US"/>
              <a:t>(</a:t>
            </a:r>
            <a:r>
              <a:rPr lang="en-US">
                <a:solidFill>
                  <a:srgbClr val="FF0000"/>
                </a:solidFill>
              </a:rPr>
              <a:t>Cost per thousand impressions</a:t>
            </a:r>
            <a:r>
              <a:rPr lang="en-US"/>
              <a:t>)</a:t>
            </a:r>
            <a:endParaRPr/>
          </a:p>
          <a:p>
            <a:pPr indent="-228600" lvl="2" marL="1143000" rtl="0" algn="l">
              <a:spcBef>
                <a:spcPts val="440"/>
              </a:spcBef>
              <a:spcAft>
                <a:spcPts val="0"/>
              </a:spcAft>
              <a:buSzPts val="2200"/>
              <a:buFont typeface="Calibri"/>
              <a:buChar char="•"/>
            </a:pPr>
            <a:r>
              <a:rPr lang="en-US"/>
              <a:t>Modeled similar to TV, magazine ads</a:t>
            </a:r>
            <a:endParaRPr/>
          </a:p>
          <a:p>
            <a:pPr indent="-285750" lvl="1" marL="742950" rtl="0" algn="l">
              <a:spcBef>
                <a:spcPts val="480"/>
              </a:spcBef>
              <a:spcAft>
                <a:spcPts val="0"/>
              </a:spcAft>
              <a:buSzPts val="2400"/>
              <a:buChar char="⮚"/>
            </a:pPr>
            <a:r>
              <a:rPr lang="en-US"/>
              <a:t>From </a:t>
            </a:r>
            <a:r>
              <a:rPr b="1" lang="en-US"/>
              <a:t>untargeted</a:t>
            </a:r>
            <a:r>
              <a:rPr lang="en-US"/>
              <a:t> to </a:t>
            </a:r>
            <a:r>
              <a:rPr b="1" lang="en-US"/>
              <a:t>demographically targeted</a:t>
            </a:r>
            <a:endParaRPr/>
          </a:p>
          <a:p>
            <a:pPr indent="-285750" lvl="1" marL="742950" rtl="0" algn="l">
              <a:spcBef>
                <a:spcPts val="480"/>
              </a:spcBef>
              <a:spcAft>
                <a:spcPts val="0"/>
              </a:spcAft>
              <a:buSzPts val="2400"/>
              <a:buChar char="⮚"/>
            </a:pPr>
            <a:r>
              <a:rPr b="1" lang="en-US">
                <a:solidFill>
                  <a:srgbClr val="FF0000"/>
                </a:solidFill>
              </a:rPr>
              <a:t>Low</a:t>
            </a:r>
            <a:r>
              <a:rPr b="1" lang="en-US"/>
              <a:t> click-through rates</a:t>
            </a:r>
            <a:endParaRPr/>
          </a:p>
          <a:p>
            <a:pPr indent="-228600" lvl="2" marL="1143000" rtl="0" algn="l">
              <a:spcBef>
                <a:spcPts val="440"/>
              </a:spcBef>
              <a:spcAft>
                <a:spcPts val="0"/>
              </a:spcAft>
              <a:buSzPts val="2200"/>
              <a:buFont typeface="Calibri"/>
              <a:buChar char="•"/>
            </a:pPr>
            <a:r>
              <a:rPr lang="en-US"/>
              <a:t>Low Return on Investment (ROI) for advertisers</a:t>
            </a:r>
            <a:endParaRPr/>
          </a:p>
        </p:txBody>
      </p:sp>
      <p:sp>
        <p:nvSpPr>
          <p:cNvPr id="564" name="Google Shape;564;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5" name="Google Shape;565;p30"/>
          <p:cNvGrpSpPr/>
          <p:nvPr/>
        </p:nvGrpSpPr>
        <p:grpSpPr>
          <a:xfrm>
            <a:off x="5815243" y="1219200"/>
            <a:ext cx="3275707" cy="2743200"/>
            <a:chOff x="5815243" y="1371600"/>
            <a:chExt cx="3275707" cy="2743200"/>
          </a:xfrm>
        </p:grpSpPr>
        <p:pic>
          <p:nvPicPr>
            <p:cNvPr id="566" name="Google Shape;566;p30"/>
            <p:cNvPicPr preferRelativeResize="0"/>
            <p:nvPr/>
          </p:nvPicPr>
          <p:blipFill rotWithShape="1">
            <a:blip r:embed="rId3">
              <a:alphaModFix/>
            </a:blip>
            <a:srcRect b="0" l="0" r="0" t="0"/>
            <a:stretch/>
          </p:blipFill>
          <p:spPr>
            <a:xfrm>
              <a:off x="5815243" y="1371600"/>
              <a:ext cx="3252557" cy="2743200"/>
            </a:xfrm>
            <a:prstGeom prst="rect">
              <a:avLst/>
            </a:prstGeom>
            <a:noFill/>
            <a:ln>
              <a:noFill/>
            </a:ln>
          </p:spPr>
        </p:pic>
        <p:sp>
          <p:nvSpPr>
            <p:cNvPr id="567" name="Google Shape;567;p30"/>
            <p:cNvSpPr/>
            <p:nvPr/>
          </p:nvSpPr>
          <p:spPr>
            <a:xfrm>
              <a:off x="8328950" y="1414057"/>
              <a:ext cx="762000" cy="3810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68" name="Google Shape;568;p30"/>
            <p:cNvSpPr/>
            <p:nvPr/>
          </p:nvSpPr>
          <p:spPr>
            <a:xfrm>
              <a:off x="7924800" y="3200400"/>
              <a:ext cx="1118957" cy="914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69" name="Google Shape;569;p30"/>
            <p:cNvSpPr/>
            <p:nvPr/>
          </p:nvSpPr>
          <p:spPr>
            <a:xfrm>
              <a:off x="6653443" y="1910542"/>
              <a:ext cx="433157" cy="152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grpSp>
      <p:sp>
        <p:nvSpPr>
          <p:cNvPr id="570" name="Google Shape;570;p30"/>
          <p:cNvSpPr txBox="1"/>
          <p:nvPr/>
        </p:nvSpPr>
        <p:spPr>
          <a:xfrm>
            <a:off x="6781597" y="4038600"/>
            <a:ext cx="23711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8000"/>
                </a:solidFill>
                <a:latin typeface="Arial"/>
                <a:ea typeface="Arial"/>
                <a:cs typeface="Arial"/>
                <a:sym typeface="Arial"/>
              </a:rPr>
              <a:t>CPM</a:t>
            </a:r>
            <a:r>
              <a:rPr lang="en-US" sz="1600">
                <a:solidFill>
                  <a:srgbClr val="008000"/>
                </a:solidFill>
                <a:latin typeface="Arial"/>
                <a:ea typeface="Arial"/>
                <a:cs typeface="Arial"/>
                <a:sym typeface="Arial"/>
              </a:rPr>
              <a:t>…cost per </a:t>
            </a:r>
            <a:r>
              <a:rPr i="1" lang="en-US" sz="1600">
                <a:solidFill>
                  <a:srgbClr val="008000"/>
                </a:solidFill>
                <a:latin typeface="Arial"/>
                <a:ea typeface="Arial"/>
                <a:cs typeface="Arial"/>
                <a:sym typeface="Arial"/>
              </a:rPr>
              <a:t>mille</a:t>
            </a:r>
            <a:endParaRPr/>
          </a:p>
          <a:p>
            <a:pPr indent="0" lvl="0" marL="0" marR="0" rtl="0" algn="l">
              <a:spcBef>
                <a:spcPts val="0"/>
              </a:spcBef>
              <a:spcAft>
                <a:spcPts val="0"/>
              </a:spcAft>
              <a:buNone/>
            </a:pPr>
            <a:r>
              <a:rPr i="1" lang="en-US" sz="1600">
                <a:solidFill>
                  <a:srgbClr val="008000"/>
                </a:solidFill>
                <a:latin typeface="Arial"/>
                <a:ea typeface="Arial"/>
                <a:cs typeface="Arial"/>
                <a:sym typeface="Arial"/>
              </a:rPr>
              <a:t>Mille…thousand in Latin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Performance-based Advertising</a:t>
            </a:r>
            <a:endParaRPr/>
          </a:p>
        </p:txBody>
      </p:sp>
      <p:sp>
        <p:nvSpPr>
          <p:cNvPr id="577" name="Google Shape;577;p3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8000"/>
                </a:solidFill>
              </a:rPr>
              <a:t>Introduced by Overture around 2000</a:t>
            </a:r>
            <a:endParaRPr/>
          </a:p>
          <a:p>
            <a:pPr indent="-285750" lvl="1" marL="742950" rtl="0" algn="l">
              <a:spcBef>
                <a:spcPts val="480"/>
              </a:spcBef>
              <a:spcAft>
                <a:spcPts val="0"/>
              </a:spcAft>
              <a:buSzPts val="2400"/>
              <a:buChar char="⮚"/>
            </a:pPr>
            <a:r>
              <a:rPr lang="en-US">
                <a:solidFill>
                  <a:srgbClr val="0000FF"/>
                </a:solidFill>
              </a:rPr>
              <a:t>Advertisers </a:t>
            </a:r>
            <a:r>
              <a:rPr b="1" lang="en-US">
                <a:solidFill>
                  <a:srgbClr val="0000FF"/>
                </a:solidFill>
              </a:rPr>
              <a:t>bid</a:t>
            </a:r>
            <a:r>
              <a:rPr lang="en-US">
                <a:solidFill>
                  <a:srgbClr val="0000FF"/>
                </a:solidFill>
              </a:rPr>
              <a:t> on </a:t>
            </a:r>
            <a:r>
              <a:rPr b="1" lang="en-US">
                <a:solidFill>
                  <a:srgbClr val="0000FF"/>
                </a:solidFill>
              </a:rPr>
              <a:t>search keywords</a:t>
            </a:r>
            <a:endParaRPr/>
          </a:p>
          <a:p>
            <a:pPr indent="-285750" lvl="1" marL="742950" rtl="0" algn="l">
              <a:spcBef>
                <a:spcPts val="480"/>
              </a:spcBef>
              <a:spcAft>
                <a:spcPts val="0"/>
              </a:spcAft>
              <a:buSzPts val="2400"/>
              <a:buChar char="⮚"/>
            </a:pPr>
            <a:r>
              <a:rPr lang="en-US">
                <a:solidFill>
                  <a:srgbClr val="D60093"/>
                </a:solidFill>
              </a:rPr>
              <a:t>When someone searches for that keyword, the </a:t>
            </a:r>
            <a:r>
              <a:rPr b="1" lang="en-US">
                <a:solidFill>
                  <a:srgbClr val="D60093"/>
                </a:solidFill>
              </a:rPr>
              <a:t>highest bidder’s ad is shown first</a:t>
            </a:r>
            <a:endParaRPr/>
          </a:p>
          <a:p>
            <a:pPr indent="-285750" lvl="1" marL="742950" rtl="0" algn="l">
              <a:spcBef>
                <a:spcPts val="480"/>
              </a:spcBef>
              <a:spcAft>
                <a:spcPts val="0"/>
              </a:spcAft>
              <a:buSzPts val="2400"/>
              <a:buChar char="⮚"/>
            </a:pPr>
            <a:r>
              <a:rPr lang="en-US">
                <a:solidFill>
                  <a:srgbClr val="008000"/>
                </a:solidFill>
              </a:rPr>
              <a:t>Advertiser is charged </a:t>
            </a:r>
            <a:r>
              <a:rPr lang="en-US">
                <a:solidFill>
                  <a:srgbClr val="FF0000"/>
                </a:solidFill>
              </a:rPr>
              <a:t>only if the ad is *clicked* on</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lang="en-US"/>
              <a:t>Similar model adopted by Google with some changes around 2002</a:t>
            </a:r>
            <a:endParaRPr/>
          </a:p>
          <a:p>
            <a:pPr indent="-285750" lvl="1" marL="742950" rtl="0" algn="l">
              <a:spcBef>
                <a:spcPts val="480"/>
              </a:spcBef>
              <a:spcAft>
                <a:spcPts val="0"/>
              </a:spcAft>
              <a:buSzPts val="2400"/>
              <a:buChar char="⮚"/>
            </a:pPr>
            <a:r>
              <a:rPr lang="en-US"/>
              <a:t>Called </a:t>
            </a:r>
            <a:r>
              <a:rPr b="1" lang="en-US"/>
              <a:t>Adwords</a:t>
            </a:r>
            <a:endParaRPr/>
          </a:p>
        </p:txBody>
      </p:sp>
      <p:sp>
        <p:nvSpPr>
          <p:cNvPr id="578" name="Google Shape;578;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Web 2.0</a:t>
            </a:r>
            <a:endParaRPr/>
          </a:p>
        </p:txBody>
      </p:sp>
      <p:sp>
        <p:nvSpPr>
          <p:cNvPr id="585" name="Google Shape;585;p3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FF"/>
                </a:solidFill>
              </a:rPr>
              <a:t>Performance-based advertising works!</a:t>
            </a:r>
            <a:endParaRPr/>
          </a:p>
          <a:p>
            <a:pPr indent="-285750" lvl="1" marL="742950" rtl="0" algn="l">
              <a:spcBef>
                <a:spcPts val="480"/>
              </a:spcBef>
              <a:spcAft>
                <a:spcPts val="0"/>
              </a:spcAft>
              <a:buSzPts val="2400"/>
              <a:buChar char="⮚"/>
            </a:pPr>
            <a:r>
              <a:rPr lang="en-US"/>
              <a:t>Multi-billion-dollar industry</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D60093"/>
                </a:solidFill>
              </a:rPr>
              <a:t>Interesting problem: </a:t>
            </a:r>
            <a:br>
              <a:rPr b="1" lang="en-US">
                <a:solidFill>
                  <a:srgbClr val="D60093"/>
                </a:solidFill>
              </a:rPr>
            </a:br>
            <a:r>
              <a:rPr b="1" lang="en-US"/>
              <a:t>What ads to show for a given query? </a:t>
            </a:r>
            <a:endParaRPr/>
          </a:p>
          <a:p>
            <a:pPr indent="-285750" lvl="1" marL="742950" rtl="0" algn="l">
              <a:spcBef>
                <a:spcPts val="480"/>
              </a:spcBef>
              <a:spcAft>
                <a:spcPts val="0"/>
              </a:spcAft>
              <a:buSzPts val="2400"/>
              <a:buChar char="⮚"/>
            </a:pPr>
            <a:r>
              <a:rPr lang="en-US"/>
              <a:t>(Today’s lecture)</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If I am an advertiser, which search terms should I bid on and how much should I bid? </a:t>
            </a:r>
            <a:endParaRPr/>
          </a:p>
          <a:p>
            <a:pPr indent="-285750" lvl="1" marL="742950" rtl="0" algn="l">
              <a:spcBef>
                <a:spcPts val="480"/>
              </a:spcBef>
              <a:spcAft>
                <a:spcPts val="0"/>
              </a:spcAft>
              <a:buSzPts val="2400"/>
              <a:buChar char="⮚"/>
            </a:pPr>
            <a:r>
              <a:rPr lang="en-US"/>
              <a:t>(Not focus of today’s lecture)</a:t>
            </a:r>
            <a:endParaRPr/>
          </a:p>
          <a:p>
            <a:pPr indent="-285750" lvl="1" marL="742950" rtl="0" algn="l">
              <a:spcBef>
                <a:spcPts val="480"/>
              </a:spcBef>
              <a:spcAft>
                <a:spcPts val="0"/>
              </a:spcAft>
              <a:buSzPts val="2400"/>
              <a:buFont typeface="Noto Sans Symbols"/>
              <a:buNone/>
            </a:pPr>
            <a:r>
              <a:t/>
            </a:r>
            <a:endParaRPr/>
          </a:p>
        </p:txBody>
      </p:sp>
      <p:sp>
        <p:nvSpPr>
          <p:cNvPr id="586" name="Google Shape;586;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Problem</a:t>
            </a:r>
            <a:endParaRPr/>
          </a:p>
        </p:txBody>
      </p:sp>
      <p:sp>
        <p:nvSpPr>
          <p:cNvPr id="592" name="Google Shape;592;p33"/>
          <p:cNvSpPr txBox="1"/>
          <p:nvPr>
            <p:ph idx="1" type="body"/>
          </p:nvPr>
        </p:nvSpPr>
        <p:spPr>
          <a:xfrm>
            <a:off x="457200" y="1295400"/>
            <a:ext cx="8229600" cy="5562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00"/>
              <a:buChar char="●"/>
            </a:pPr>
            <a:r>
              <a:rPr b="1" lang="en-US">
                <a:solidFill>
                  <a:srgbClr val="0000FF"/>
                </a:solidFill>
              </a:rPr>
              <a:t>Given:</a:t>
            </a:r>
            <a:endParaRPr/>
          </a:p>
          <a:p>
            <a:pPr indent="-285750" lvl="1" marL="742950" rtl="0" algn="l">
              <a:spcBef>
                <a:spcPts val="480"/>
              </a:spcBef>
              <a:spcAft>
                <a:spcPts val="0"/>
              </a:spcAft>
              <a:buSzPts val="2400"/>
              <a:buChar char="⮚"/>
            </a:pPr>
            <a:r>
              <a:rPr b="1" lang="en-US"/>
              <a:t>1.</a:t>
            </a:r>
            <a:r>
              <a:rPr lang="en-US"/>
              <a:t> A </a:t>
            </a:r>
            <a:r>
              <a:rPr lang="en-US">
                <a:solidFill>
                  <a:srgbClr val="FF0000"/>
                </a:solidFill>
              </a:rPr>
              <a:t>set of bids </a:t>
            </a:r>
            <a:r>
              <a:rPr lang="en-US"/>
              <a:t>by advertisers for </a:t>
            </a:r>
            <a:r>
              <a:rPr lang="en-US">
                <a:solidFill>
                  <a:srgbClr val="FF0000"/>
                </a:solidFill>
              </a:rPr>
              <a:t>search queries</a:t>
            </a:r>
            <a:endParaRPr/>
          </a:p>
          <a:p>
            <a:pPr indent="-285750" lvl="1" marL="742950" rtl="0" algn="l">
              <a:spcBef>
                <a:spcPts val="480"/>
              </a:spcBef>
              <a:spcAft>
                <a:spcPts val="0"/>
              </a:spcAft>
              <a:buSzPts val="2400"/>
              <a:buChar char="⮚"/>
            </a:pPr>
            <a:r>
              <a:rPr b="1" lang="en-US"/>
              <a:t>2.</a:t>
            </a:r>
            <a:r>
              <a:rPr lang="en-US"/>
              <a:t> A </a:t>
            </a:r>
            <a:r>
              <a:rPr lang="en-US">
                <a:solidFill>
                  <a:srgbClr val="FF0000"/>
                </a:solidFill>
              </a:rPr>
              <a:t>click-through rate (CTR)</a:t>
            </a:r>
            <a:r>
              <a:rPr lang="en-US"/>
              <a:t> for </a:t>
            </a:r>
            <a:r>
              <a:rPr lang="en-US">
                <a:solidFill>
                  <a:srgbClr val="FF0000"/>
                </a:solidFill>
              </a:rPr>
              <a:t>each</a:t>
            </a:r>
            <a:r>
              <a:rPr lang="en-US"/>
              <a:t> </a:t>
            </a:r>
            <a:r>
              <a:rPr lang="en-US">
                <a:solidFill>
                  <a:srgbClr val="009900"/>
                </a:solidFill>
              </a:rPr>
              <a:t>advertiser-query pair</a:t>
            </a:r>
            <a:endParaRPr/>
          </a:p>
          <a:p>
            <a:pPr indent="-285750" lvl="1" marL="742950" rtl="0" algn="l">
              <a:spcBef>
                <a:spcPts val="480"/>
              </a:spcBef>
              <a:spcAft>
                <a:spcPts val="0"/>
              </a:spcAft>
              <a:buSzPts val="2400"/>
              <a:buChar char="⮚"/>
            </a:pPr>
            <a:r>
              <a:rPr b="1" lang="en-US"/>
              <a:t>3.</a:t>
            </a:r>
            <a:r>
              <a:rPr lang="en-US"/>
              <a:t> A </a:t>
            </a:r>
            <a:r>
              <a:rPr lang="en-US">
                <a:solidFill>
                  <a:srgbClr val="009900"/>
                </a:solidFill>
              </a:rPr>
              <a:t>budget</a:t>
            </a:r>
            <a:r>
              <a:rPr lang="en-US"/>
              <a:t> for each advertiser (say for 1 month)</a:t>
            </a:r>
            <a:endParaRPr/>
          </a:p>
          <a:p>
            <a:pPr indent="-285750" lvl="1" marL="742950" rtl="0" algn="l">
              <a:spcBef>
                <a:spcPts val="480"/>
              </a:spcBef>
              <a:spcAft>
                <a:spcPts val="0"/>
              </a:spcAft>
              <a:buSzPts val="2400"/>
              <a:buChar char="⮚"/>
            </a:pPr>
            <a:r>
              <a:rPr b="1" lang="en-US"/>
              <a:t>4.</a:t>
            </a:r>
            <a:r>
              <a:rPr lang="en-US"/>
              <a:t> A </a:t>
            </a:r>
            <a:r>
              <a:rPr lang="en-US">
                <a:solidFill>
                  <a:srgbClr val="009900"/>
                </a:solidFill>
              </a:rPr>
              <a:t>limit on the number of ads to be displayed </a:t>
            </a:r>
            <a:r>
              <a:rPr lang="en-US"/>
              <a:t>with each search query</a:t>
            </a:r>
            <a:endParaRPr/>
          </a:p>
          <a:p>
            <a:pPr indent="-342900" lvl="0" marL="342900" rtl="0" algn="l">
              <a:spcBef>
                <a:spcPts val="560"/>
              </a:spcBef>
              <a:spcAft>
                <a:spcPts val="0"/>
              </a:spcAft>
              <a:buSzPts val="2800"/>
              <a:buChar char="●"/>
            </a:pPr>
            <a:r>
              <a:rPr b="1" lang="en-US">
                <a:solidFill>
                  <a:srgbClr val="D60093"/>
                </a:solidFill>
              </a:rPr>
              <a:t>Respond to each search query with </a:t>
            </a:r>
            <a:r>
              <a:rPr b="1" lang="en-US">
                <a:solidFill>
                  <a:srgbClr val="009900"/>
                </a:solidFill>
              </a:rPr>
              <a:t>a set of advertisers</a:t>
            </a:r>
            <a:r>
              <a:rPr b="1" lang="en-US">
                <a:solidFill>
                  <a:srgbClr val="D60093"/>
                </a:solidFill>
              </a:rPr>
              <a:t> such that:</a:t>
            </a:r>
            <a:endParaRPr/>
          </a:p>
          <a:p>
            <a:pPr indent="-285750" lvl="1" marL="742950" rtl="0" algn="l">
              <a:spcBef>
                <a:spcPts val="480"/>
              </a:spcBef>
              <a:spcAft>
                <a:spcPts val="0"/>
              </a:spcAft>
              <a:buSzPts val="2400"/>
              <a:buChar char="⮚"/>
            </a:pPr>
            <a:r>
              <a:rPr b="1" lang="en-US"/>
              <a:t>1.</a:t>
            </a:r>
            <a:r>
              <a:rPr lang="en-US"/>
              <a:t> The </a:t>
            </a:r>
            <a:r>
              <a:rPr lang="en-US">
                <a:solidFill>
                  <a:srgbClr val="FF0000"/>
                </a:solidFill>
              </a:rPr>
              <a:t>size of the set </a:t>
            </a:r>
            <a:r>
              <a:rPr lang="en-US"/>
              <a:t>is </a:t>
            </a:r>
            <a:r>
              <a:rPr lang="en-US">
                <a:solidFill>
                  <a:srgbClr val="FF0000"/>
                </a:solidFill>
              </a:rPr>
              <a:t>no larger </a:t>
            </a:r>
            <a:r>
              <a:rPr lang="en-US"/>
              <a:t>than the </a:t>
            </a:r>
            <a:r>
              <a:rPr lang="en-US">
                <a:solidFill>
                  <a:srgbClr val="FF0000"/>
                </a:solidFill>
              </a:rPr>
              <a:t>limit on the number of ads </a:t>
            </a:r>
            <a:r>
              <a:rPr lang="en-US"/>
              <a:t>per query</a:t>
            </a:r>
            <a:endParaRPr/>
          </a:p>
          <a:p>
            <a:pPr indent="-285750" lvl="1" marL="742950" rtl="0" algn="l">
              <a:spcBef>
                <a:spcPts val="480"/>
              </a:spcBef>
              <a:spcAft>
                <a:spcPts val="0"/>
              </a:spcAft>
              <a:buSzPts val="2400"/>
              <a:buChar char="⮚"/>
            </a:pPr>
            <a:r>
              <a:rPr b="1" lang="en-US"/>
              <a:t>2.</a:t>
            </a:r>
            <a:r>
              <a:rPr lang="en-US"/>
              <a:t> Each advertiser </a:t>
            </a:r>
            <a:r>
              <a:rPr lang="en-US">
                <a:solidFill>
                  <a:srgbClr val="009900"/>
                </a:solidFill>
              </a:rPr>
              <a:t>has bid </a:t>
            </a:r>
            <a:r>
              <a:rPr lang="en-US"/>
              <a:t>on the search query</a:t>
            </a:r>
            <a:endParaRPr/>
          </a:p>
          <a:p>
            <a:pPr indent="-285750" lvl="1" marL="742950" rtl="0" algn="l">
              <a:spcBef>
                <a:spcPts val="480"/>
              </a:spcBef>
              <a:spcAft>
                <a:spcPts val="0"/>
              </a:spcAft>
              <a:buSzPts val="2400"/>
              <a:buChar char="⮚"/>
            </a:pPr>
            <a:r>
              <a:rPr b="1" lang="en-US"/>
              <a:t>3.</a:t>
            </a:r>
            <a:r>
              <a:rPr lang="en-US"/>
              <a:t> Each advertiser </a:t>
            </a:r>
            <a:r>
              <a:rPr lang="en-US">
                <a:solidFill>
                  <a:srgbClr val="009900"/>
                </a:solidFill>
              </a:rPr>
              <a:t>has enough budget left </a:t>
            </a:r>
            <a:r>
              <a:rPr lang="en-US"/>
              <a:t>to pay for the ad if it is clicked upon</a:t>
            </a:r>
            <a:endParaRPr/>
          </a:p>
        </p:txBody>
      </p:sp>
      <p:sp>
        <p:nvSpPr>
          <p:cNvPr id="593" name="Google Shape;593;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Problem</a:t>
            </a:r>
            <a:endParaRPr/>
          </a:p>
        </p:txBody>
      </p:sp>
      <p:sp>
        <p:nvSpPr>
          <p:cNvPr id="600" name="Google Shape;600;p3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800"/>
              <a:buChar char="●"/>
            </a:pPr>
            <a:r>
              <a:rPr lang="en-US"/>
              <a:t>A stream of queries arrives at the search engine: </a:t>
            </a:r>
            <a:r>
              <a:rPr b="1" i="1" lang="en-US"/>
              <a:t>q</a:t>
            </a:r>
            <a:r>
              <a:rPr b="1" baseline="-25000" i="1" lang="en-US"/>
              <a:t>1</a:t>
            </a:r>
            <a:r>
              <a:rPr i="1" lang="en-US"/>
              <a:t>, </a:t>
            </a:r>
            <a:r>
              <a:rPr b="1" i="1" lang="en-US"/>
              <a:t>q</a:t>
            </a:r>
            <a:r>
              <a:rPr b="1" baseline="-25000" i="1" lang="en-US"/>
              <a:t>2</a:t>
            </a:r>
            <a:r>
              <a:rPr i="1" lang="en-US"/>
              <a:t>, …</a:t>
            </a:r>
            <a:endParaRPr/>
          </a:p>
          <a:p>
            <a:pPr indent="-342900" lvl="0" marL="342900" rtl="0" algn="l">
              <a:lnSpc>
                <a:spcPct val="90000"/>
              </a:lnSpc>
              <a:spcBef>
                <a:spcPts val="560"/>
              </a:spcBef>
              <a:spcAft>
                <a:spcPts val="0"/>
              </a:spcAft>
              <a:buSzPts val="2800"/>
              <a:buChar char="●"/>
            </a:pPr>
            <a:r>
              <a:rPr lang="en-US"/>
              <a:t>Several advertisers bid on each query</a:t>
            </a:r>
            <a:endParaRPr/>
          </a:p>
          <a:p>
            <a:pPr indent="-342900" lvl="0" marL="342900" rtl="0" algn="l">
              <a:lnSpc>
                <a:spcPct val="90000"/>
              </a:lnSpc>
              <a:spcBef>
                <a:spcPts val="560"/>
              </a:spcBef>
              <a:spcAft>
                <a:spcPts val="0"/>
              </a:spcAft>
              <a:buSzPts val="2800"/>
              <a:buChar char="●"/>
            </a:pPr>
            <a:r>
              <a:rPr lang="en-US"/>
              <a:t>When query </a:t>
            </a:r>
            <a:r>
              <a:rPr b="1" i="1" lang="en-US"/>
              <a:t>q</a:t>
            </a:r>
            <a:r>
              <a:rPr b="1" baseline="-25000" i="1" lang="en-US"/>
              <a:t>i</a:t>
            </a:r>
            <a:r>
              <a:rPr lang="en-US"/>
              <a:t> arrives, search engine must pick a subset of advertisers whose ads are shown</a:t>
            </a:r>
            <a:endParaRPr/>
          </a:p>
          <a:p>
            <a:pPr indent="-101600" lvl="8" marL="3886200" rtl="0" algn="l">
              <a:lnSpc>
                <a:spcPct val="90000"/>
              </a:lnSpc>
              <a:spcBef>
                <a:spcPts val="400"/>
              </a:spcBef>
              <a:spcAft>
                <a:spcPts val="0"/>
              </a:spcAft>
              <a:buClr>
                <a:schemeClr val="dk1"/>
              </a:buClr>
              <a:buSzPts val="2000"/>
              <a:buFont typeface="Times New Roman"/>
              <a:buNone/>
            </a:pPr>
            <a:r>
              <a:t/>
            </a:r>
            <a:endParaRPr/>
          </a:p>
          <a:p>
            <a:pPr indent="-342900" lvl="0" marL="342900" rtl="0" algn="l">
              <a:lnSpc>
                <a:spcPct val="90000"/>
              </a:lnSpc>
              <a:spcBef>
                <a:spcPts val="560"/>
              </a:spcBef>
              <a:spcAft>
                <a:spcPts val="0"/>
              </a:spcAft>
              <a:buSzPts val="2800"/>
              <a:buChar char="●"/>
            </a:pPr>
            <a:r>
              <a:rPr b="1" lang="en-US">
                <a:solidFill>
                  <a:srgbClr val="D60093"/>
                </a:solidFill>
              </a:rPr>
              <a:t>Goal:</a:t>
            </a:r>
            <a:r>
              <a:rPr lang="en-US"/>
              <a:t> </a:t>
            </a:r>
            <a:r>
              <a:rPr b="1" lang="en-US"/>
              <a:t>Maximize search engine’s revenues</a:t>
            </a:r>
            <a:endParaRPr/>
          </a:p>
          <a:p>
            <a:pPr indent="-285750" lvl="1" marL="742950" rtl="0" algn="l">
              <a:spcBef>
                <a:spcPts val="480"/>
              </a:spcBef>
              <a:spcAft>
                <a:spcPts val="0"/>
              </a:spcAft>
              <a:buSzPts val="2400"/>
              <a:buChar char="⮚"/>
            </a:pPr>
            <a:r>
              <a:rPr b="1" lang="en-US">
                <a:solidFill>
                  <a:srgbClr val="008000"/>
                </a:solidFill>
              </a:rPr>
              <a:t>Simple solution:</a:t>
            </a:r>
            <a:r>
              <a:rPr b="1" lang="en-US">
                <a:solidFill>
                  <a:schemeClr val="accent3"/>
                </a:solidFill>
              </a:rPr>
              <a:t> </a:t>
            </a:r>
            <a:r>
              <a:rPr lang="en-US"/>
              <a:t>Instead of raw bids, use the “</a:t>
            </a:r>
            <a:r>
              <a:rPr b="1" lang="en-US"/>
              <a:t>expected revenue per click</a:t>
            </a:r>
            <a:r>
              <a:rPr lang="en-US"/>
              <a:t>” (i.e., </a:t>
            </a:r>
            <a:r>
              <a:rPr b="1" lang="en-US"/>
              <a:t>Bid*CTR</a:t>
            </a:r>
            <a:r>
              <a:rPr lang="en-US"/>
              <a:t>)</a:t>
            </a:r>
            <a:endParaRPr/>
          </a:p>
          <a:p>
            <a:pPr indent="-342900" lvl="0" marL="342900" rtl="0" algn="l">
              <a:lnSpc>
                <a:spcPct val="90000"/>
              </a:lnSpc>
              <a:spcBef>
                <a:spcPts val="560"/>
              </a:spcBef>
              <a:spcAft>
                <a:spcPts val="0"/>
              </a:spcAft>
              <a:buSzPts val="2800"/>
              <a:buChar char="●"/>
            </a:pPr>
            <a:r>
              <a:rPr b="1" lang="en-US">
                <a:solidFill>
                  <a:srgbClr val="0000FF"/>
                </a:solidFill>
              </a:rPr>
              <a:t>Clearly we need an online algorithm!</a:t>
            </a:r>
            <a:endParaRPr/>
          </a:p>
        </p:txBody>
      </p:sp>
      <p:sp>
        <p:nvSpPr>
          <p:cNvPr id="601" name="Google Shape;601;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Adwords Innovation</a:t>
            </a:r>
            <a:endParaRPr/>
          </a:p>
        </p:txBody>
      </p:sp>
      <p:sp>
        <p:nvSpPr>
          <p:cNvPr id="608" name="Google Shape;608;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9" name="Google Shape;609;p35"/>
          <p:cNvSpPr/>
          <p:nvPr/>
        </p:nvSpPr>
        <p:spPr>
          <a:xfrm>
            <a:off x="76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Advertiser</a:t>
            </a:r>
            <a:endParaRPr/>
          </a:p>
        </p:txBody>
      </p:sp>
      <p:sp>
        <p:nvSpPr>
          <p:cNvPr id="610" name="Google Shape;610;p35"/>
          <p:cNvSpPr/>
          <p:nvPr/>
        </p:nvSpPr>
        <p:spPr>
          <a:xfrm>
            <a:off x="266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a:t>
            </a:r>
            <a:endParaRPr/>
          </a:p>
        </p:txBody>
      </p:sp>
      <p:sp>
        <p:nvSpPr>
          <p:cNvPr id="611" name="Google Shape;611;p35"/>
          <p:cNvSpPr/>
          <p:nvPr/>
        </p:nvSpPr>
        <p:spPr>
          <a:xfrm>
            <a:off x="457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CTR</a:t>
            </a:r>
            <a:endParaRPr/>
          </a:p>
        </p:txBody>
      </p:sp>
      <p:sp>
        <p:nvSpPr>
          <p:cNvPr id="612" name="Google Shape;612;p35"/>
          <p:cNvSpPr/>
          <p:nvPr/>
        </p:nvSpPr>
        <p:spPr>
          <a:xfrm>
            <a:off x="647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 * CTR</a:t>
            </a:r>
            <a:endParaRPr/>
          </a:p>
        </p:txBody>
      </p:sp>
      <p:sp>
        <p:nvSpPr>
          <p:cNvPr id="613" name="Google Shape;613;p35"/>
          <p:cNvSpPr/>
          <p:nvPr/>
        </p:nvSpPr>
        <p:spPr>
          <a:xfrm>
            <a:off x="76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a:t>
            </a:r>
            <a:endParaRPr/>
          </a:p>
        </p:txBody>
      </p:sp>
      <p:sp>
        <p:nvSpPr>
          <p:cNvPr id="614" name="Google Shape;614;p35"/>
          <p:cNvSpPr/>
          <p:nvPr/>
        </p:nvSpPr>
        <p:spPr>
          <a:xfrm>
            <a:off x="76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B</a:t>
            </a:r>
            <a:endParaRPr/>
          </a:p>
        </p:txBody>
      </p:sp>
      <p:sp>
        <p:nvSpPr>
          <p:cNvPr id="615" name="Google Shape;615;p35"/>
          <p:cNvSpPr/>
          <p:nvPr/>
        </p:nvSpPr>
        <p:spPr>
          <a:xfrm>
            <a:off x="76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C</a:t>
            </a:r>
            <a:endParaRPr/>
          </a:p>
        </p:txBody>
      </p:sp>
      <p:sp>
        <p:nvSpPr>
          <p:cNvPr id="616" name="Google Shape;616;p35"/>
          <p:cNvSpPr/>
          <p:nvPr/>
        </p:nvSpPr>
        <p:spPr>
          <a:xfrm>
            <a:off x="266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$1.00</a:t>
            </a:r>
            <a:endParaRPr/>
          </a:p>
        </p:txBody>
      </p:sp>
      <p:sp>
        <p:nvSpPr>
          <p:cNvPr id="617" name="Google Shape;617;p35"/>
          <p:cNvSpPr/>
          <p:nvPr/>
        </p:nvSpPr>
        <p:spPr>
          <a:xfrm>
            <a:off x="266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$0.75</a:t>
            </a:r>
            <a:endParaRPr/>
          </a:p>
        </p:txBody>
      </p:sp>
      <p:sp>
        <p:nvSpPr>
          <p:cNvPr id="618" name="Google Shape;618;p35"/>
          <p:cNvSpPr/>
          <p:nvPr/>
        </p:nvSpPr>
        <p:spPr>
          <a:xfrm>
            <a:off x="266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$0.50</a:t>
            </a:r>
            <a:endParaRPr/>
          </a:p>
        </p:txBody>
      </p:sp>
      <p:sp>
        <p:nvSpPr>
          <p:cNvPr id="619" name="Google Shape;619;p35"/>
          <p:cNvSpPr/>
          <p:nvPr/>
        </p:nvSpPr>
        <p:spPr>
          <a:xfrm>
            <a:off x="457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a:t>
            </a:r>
            <a:endParaRPr/>
          </a:p>
        </p:txBody>
      </p:sp>
      <p:sp>
        <p:nvSpPr>
          <p:cNvPr id="620" name="Google Shape;620;p35"/>
          <p:cNvSpPr/>
          <p:nvPr/>
        </p:nvSpPr>
        <p:spPr>
          <a:xfrm>
            <a:off x="457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a:t>
            </a:r>
            <a:endParaRPr/>
          </a:p>
        </p:txBody>
      </p:sp>
      <p:sp>
        <p:nvSpPr>
          <p:cNvPr id="621" name="Google Shape;621;p35"/>
          <p:cNvSpPr/>
          <p:nvPr/>
        </p:nvSpPr>
        <p:spPr>
          <a:xfrm>
            <a:off x="457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2.5%</a:t>
            </a:r>
            <a:endParaRPr/>
          </a:p>
        </p:txBody>
      </p:sp>
      <p:sp>
        <p:nvSpPr>
          <p:cNvPr id="622" name="Google Shape;622;p35"/>
          <p:cNvSpPr/>
          <p:nvPr/>
        </p:nvSpPr>
        <p:spPr>
          <a:xfrm>
            <a:off x="647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 cent</a:t>
            </a:r>
            <a:endParaRPr/>
          </a:p>
        </p:txBody>
      </p:sp>
      <p:sp>
        <p:nvSpPr>
          <p:cNvPr id="623" name="Google Shape;623;p35"/>
          <p:cNvSpPr/>
          <p:nvPr/>
        </p:nvSpPr>
        <p:spPr>
          <a:xfrm>
            <a:off x="647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1.5 cents</a:t>
            </a:r>
            <a:endParaRPr/>
          </a:p>
        </p:txBody>
      </p:sp>
      <p:sp>
        <p:nvSpPr>
          <p:cNvPr id="624" name="Google Shape;624;p35"/>
          <p:cNvSpPr/>
          <p:nvPr/>
        </p:nvSpPr>
        <p:spPr>
          <a:xfrm>
            <a:off x="647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1.125 cents</a:t>
            </a:r>
            <a:endParaRPr/>
          </a:p>
        </p:txBody>
      </p:sp>
      <p:sp>
        <p:nvSpPr>
          <p:cNvPr id="625" name="Google Shape;625;p35"/>
          <p:cNvSpPr txBox="1"/>
          <p:nvPr/>
        </p:nvSpPr>
        <p:spPr>
          <a:xfrm>
            <a:off x="4793412" y="4916269"/>
            <a:ext cx="15312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8000"/>
                </a:solidFill>
                <a:latin typeface="Arial"/>
                <a:ea typeface="Arial"/>
                <a:cs typeface="Arial"/>
                <a:sym typeface="Arial"/>
              </a:rPr>
              <a:t>Click through</a:t>
            </a:r>
            <a:br>
              <a:rPr lang="en-US" sz="2400">
                <a:solidFill>
                  <a:srgbClr val="008000"/>
                </a:solidFill>
                <a:latin typeface="Arial"/>
                <a:ea typeface="Arial"/>
                <a:cs typeface="Arial"/>
                <a:sym typeface="Arial"/>
              </a:rPr>
            </a:br>
            <a:r>
              <a:rPr lang="en-US" sz="2400">
                <a:solidFill>
                  <a:srgbClr val="008000"/>
                </a:solidFill>
                <a:latin typeface="Arial"/>
                <a:ea typeface="Arial"/>
                <a:cs typeface="Arial"/>
                <a:sym typeface="Arial"/>
              </a:rPr>
              <a:t>rate</a:t>
            </a:r>
            <a:endParaRPr/>
          </a:p>
        </p:txBody>
      </p:sp>
      <p:sp>
        <p:nvSpPr>
          <p:cNvPr id="626" name="Google Shape;626;p35"/>
          <p:cNvSpPr txBox="1"/>
          <p:nvPr/>
        </p:nvSpPr>
        <p:spPr>
          <a:xfrm>
            <a:off x="6745550" y="4916275"/>
            <a:ext cx="1648200" cy="823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8000"/>
                </a:solidFill>
                <a:latin typeface="Arial"/>
                <a:ea typeface="Arial"/>
                <a:cs typeface="Arial"/>
                <a:sym typeface="Arial"/>
              </a:rPr>
              <a:t>Expected</a:t>
            </a:r>
            <a:br>
              <a:rPr lang="en-US" sz="2400">
                <a:solidFill>
                  <a:srgbClr val="008000"/>
                </a:solidFill>
                <a:latin typeface="Arial"/>
                <a:ea typeface="Arial"/>
                <a:cs typeface="Arial"/>
                <a:sym typeface="Arial"/>
              </a:rPr>
            </a:br>
            <a:r>
              <a:rPr lang="en-US" sz="2400">
                <a:solidFill>
                  <a:srgbClr val="008000"/>
                </a:solidFill>
                <a:latin typeface="Arial"/>
                <a:ea typeface="Arial"/>
                <a:cs typeface="Arial"/>
                <a:sym typeface="Arial"/>
              </a:rPr>
              <a:t>revenue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Adwords Innovation</a:t>
            </a:r>
            <a:endParaRPr/>
          </a:p>
        </p:txBody>
      </p:sp>
      <p:sp>
        <p:nvSpPr>
          <p:cNvPr id="633" name="Google Shape;633;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4" name="Google Shape;634;p36"/>
          <p:cNvSpPr/>
          <p:nvPr/>
        </p:nvSpPr>
        <p:spPr>
          <a:xfrm>
            <a:off x="76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Advertiser</a:t>
            </a:r>
            <a:endParaRPr/>
          </a:p>
        </p:txBody>
      </p:sp>
      <p:sp>
        <p:nvSpPr>
          <p:cNvPr id="635" name="Google Shape;635;p36"/>
          <p:cNvSpPr/>
          <p:nvPr/>
        </p:nvSpPr>
        <p:spPr>
          <a:xfrm>
            <a:off x="266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a:t>
            </a:r>
            <a:endParaRPr/>
          </a:p>
        </p:txBody>
      </p:sp>
      <p:sp>
        <p:nvSpPr>
          <p:cNvPr id="636" name="Google Shape;636;p36"/>
          <p:cNvSpPr/>
          <p:nvPr/>
        </p:nvSpPr>
        <p:spPr>
          <a:xfrm>
            <a:off x="457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CTR</a:t>
            </a:r>
            <a:endParaRPr/>
          </a:p>
        </p:txBody>
      </p:sp>
      <p:sp>
        <p:nvSpPr>
          <p:cNvPr id="637" name="Google Shape;637;p36"/>
          <p:cNvSpPr/>
          <p:nvPr/>
        </p:nvSpPr>
        <p:spPr>
          <a:xfrm>
            <a:off x="647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 * CTR</a:t>
            </a:r>
            <a:endParaRPr/>
          </a:p>
        </p:txBody>
      </p:sp>
      <p:sp>
        <p:nvSpPr>
          <p:cNvPr id="638" name="Google Shape;638;p36"/>
          <p:cNvSpPr/>
          <p:nvPr/>
        </p:nvSpPr>
        <p:spPr>
          <a:xfrm>
            <a:off x="76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a:t>
            </a:r>
            <a:endParaRPr/>
          </a:p>
        </p:txBody>
      </p:sp>
      <p:sp>
        <p:nvSpPr>
          <p:cNvPr id="639" name="Google Shape;639;p36"/>
          <p:cNvSpPr/>
          <p:nvPr/>
        </p:nvSpPr>
        <p:spPr>
          <a:xfrm>
            <a:off x="76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B</a:t>
            </a:r>
            <a:endParaRPr/>
          </a:p>
        </p:txBody>
      </p:sp>
      <p:sp>
        <p:nvSpPr>
          <p:cNvPr id="640" name="Google Shape;640;p36"/>
          <p:cNvSpPr/>
          <p:nvPr/>
        </p:nvSpPr>
        <p:spPr>
          <a:xfrm>
            <a:off x="76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C</a:t>
            </a:r>
            <a:endParaRPr/>
          </a:p>
        </p:txBody>
      </p:sp>
      <p:sp>
        <p:nvSpPr>
          <p:cNvPr id="641" name="Google Shape;641;p36"/>
          <p:cNvSpPr/>
          <p:nvPr/>
        </p:nvSpPr>
        <p:spPr>
          <a:xfrm>
            <a:off x="266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$1.00</a:t>
            </a:r>
            <a:endParaRPr/>
          </a:p>
        </p:txBody>
      </p:sp>
      <p:sp>
        <p:nvSpPr>
          <p:cNvPr id="642" name="Google Shape;642;p36"/>
          <p:cNvSpPr/>
          <p:nvPr/>
        </p:nvSpPr>
        <p:spPr>
          <a:xfrm>
            <a:off x="266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$0.75</a:t>
            </a:r>
            <a:endParaRPr/>
          </a:p>
        </p:txBody>
      </p:sp>
      <p:sp>
        <p:nvSpPr>
          <p:cNvPr id="643" name="Google Shape;643;p36"/>
          <p:cNvSpPr/>
          <p:nvPr/>
        </p:nvSpPr>
        <p:spPr>
          <a:xfrm>
            <a:off x="266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$0.50</a:t>
            </a:r>
            <a:endParaRPr/>
          </a:p>
        </p:txBody>
      </p:sp>
      <p:sp>
        <p:nvSpPr>
          <p:cNvPr id="644" name="Google Shape;644;p36"/>
          <p:cNvSpPr/>
          <p:nvPr/>
        </p:nvSpPr>
        <p:spPr>
          <a:xfrm>
            <a:off x="457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a:t>
            </a:r>
            <a:endParaRPr/>
          </a:p>
        </p:txBody>
      </p:sp>
      <p:sp>
        <p:nvSpPr>
          <p:cNvPr id="645" name="Google Shape;645;p36"/>
          <p:cNvSpPr/>
          <p:nvPr/>
        </p:nvSpPr>
        <p:spPr>
          <a:xfrm>
            <a:off x="457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a:t>
            </a:r>
            <a:endParaRPr/>
          </a:p>
        </p:txBody>
      </p:sp>
      <p:sp>
        <p:nvSpPr>
          <p:cNvPr id="646" name="Google Shape;646;p36"/>
          <p:cNvSpPr/>
          <p:nvPr/>
        </p:nvSpPr>
        <p:spPr>
          <a:xfrm>
            <a:off x="457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2.5%</a:t>
            </a:r>
            <a:endParaRPr/>
          </a:p>
        </p:txBody>
      </p:sp>
      <p:sp>
        <p:nvSpPr>
          <p:cNvPr id="647" name="Google Shape;647;p36"/>
          <p:cNvSpPr/>
          <p:nvPr/>
        </p:nvSpPr>
        <p:spPr>
          <a:xfrm>
            <a:off x="647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 cent</a:t>
            </a:r>
            <a:endParaRPr/>
          </a:p>
        </p:txBody>
      </p:sp>
      <p:sp>
        <p:nvSpPr>
          <p:cNvPr id="648" name="Google Shape;648;p36"/>
          <p:cNvSpPr/>
          <p:nvPr/>
        </p:nvSpPr>
        <p:spPr>
          <a:xfrm>
            <a:off x="647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1.5 cents</a:t>
            </a:r>
            <a:endParaRPr/>
          </a:p>
        </p:txBody>
      </p:sp>
      <p:sp>
        <p:nvSpPr>
          <p:cNvPr id="649" name="Google Shape;649;p36"/>
          <p:cNvSpPr/>
          <p:nvPr/>
        </p:nvSpPr>
        <p:spPr>
          <a:xfrm>
            <a:off x="647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1.125 cents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Complications: Budget</a:t>
            </a:r>
            <a:endParaRPr/>
          </a:p>
        </p:txBody>
      </p:sp>
      <p:sp>
        <p:nvSpPr>
          <p:cNvPr id="656" name="Google Shape;656;p37"/>
          <p:cNvSpPr txBox="1"/>
          <p:nvPr>
            <p:ph idx="1" type="body"/>
          </p:nvPr>
        </p:nvSpPr>
        <p:spPr>
          <a:xfrm>
            <a:off x="502701" y="1396317"/>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00FF"/>
                </a:solidFill>
              </a:rPr>
              <a:t>Two complications:</a:t>
            </a:r>
            <a:endParaRPr/>
          </a:p>
          <a:p>
            <a:pPr indent="-285750" lvl="1" marL="742950" rtl="0" algn="l">
              <a:spcBef>
                <a:spcPts val="480"/>
              </a:spcBef>
              <a:spcAft>
                <a:spcPts val="0"/>
              </a:spcAft>
              <a:buSzPts val="2400"/>
              <a:buChar char="⮚"/>
            </a:pPr>
            <a:r>
              <a:rPr b="1" lang="en-US">
                <a:solidFill>
                  <a:srgbClr val="0000FF"/>
                </a:solidFill>
              </a:rPr>
              <a:t>Budget</a:t>
            </a:r>
            <a:endParaRPr/>
          </a:p>
          <a:p>
            <a:pPr indent="-285750" lvl="1" marL="742950" rtl="0" algn="l">
              <a:spcBef>
                <a:spcPts val="480"/>
              </a:spcBef>
              <a:spcAft>
                <a:spcPts val="0"/>
              </a:spcAft>
              <a:buSzPts val="2400"/>
              <a:buChar char="⮚"/>
            </a:pPr>
            <a:r>
              <a:rPr b="1" lang="en-US">
                <a:solidFill>
                  <a:srgbClr val="0000FF"/>
                </a:solidFill>
              </a:rPr>
              <a:t>Click-through rate (CTR) of an ad is unknown</a:t>
            </a:r>
            <a:endParaRPr/>
          </a:p>
          <a:p>
            <a:pPr indent="-165100" lvl="0" marL="342900" rtl="0" algn="l">
              <a:spcBef>
                <a:spcPts val="560"/>
              </a:spcBef>
              <a:spcAft>
                <a:spcPts val="0"/>
              </a:spcAft>
              <a:buSzPts val="2800"/>
              <a:buNone/>
            </a:pPr>
            <a:r>
              <a:t/>
            </a:r>
            <a:endParaRPr b="1">
              <a:solidFill>
                <a:schemeClr val="accent2"/>
              </a:solidFill>
            </a:endParaRPr>
          </a:p>
          <a:p>
            <a:pPr indent="-342900" lvl="0" marL="342900" rtl="0" algn="l">
              <a:spcBef>
                <a:spcPts val="560"/>
              </a:spcBef>
              <a:spcAft>
                <a:spcPts val="0"/>
              </a:spcAft>
              <a:buSzPts val="2800"/>
              <a:buChar char="●"/>
            </a:pPr>
            <a:r>
              <a:rPr b="1" lang="en-US">
                <a:solidFill>
                  <a:srgbClr val="008000"/>
                </a:solidFill>
              </a:rPr>
              <a:t>Each advertiser has a limited budget</a:t>
            </a:r>
            <a:endParaRPr/>
          </a:p>
          <a:p>
            <a:pPr indent="-285750" lvl="1" marL="742950" rtl="0" algn="l">
              <a:spcBef>
                <a:spcPts val="480"/>
              </a:spcBef>
              <a:spcAft>
                <a:spcPts val="0"/>
              </a:spcAft>
              <a:buSzPts val="2400"/>
              <a:buChar char="⮚"/>
            </a:pPr>
            <a:r>
              <a:rPr b="1" lang="en-US"/>
              <a:t>Search engine guarantees that the advertiser </a:t>
            </a:r>
            <a:br>
              <a:rPr b="1" lang="en-US"/>
            </a:br>
            <a:r>
              <a:rPr b="1" lang="en-US">
                <a:solidFill>
                  <a:srgbClr val="009900"/>
                </a:solidFill>
              </a:rPr>
              <a:t>will not be charged </a:t>
            </a:r>
            <a:r>
              <a:rPr b="1" lang="en-US"/>
              <a:t>more than their daily or monthly budget</a:t>
            </a:r>
            <a:endParaRPr/>
          </a:p>
        </p:txBody>
      </p:sp>
      <p:sp>
        <p:nvSpPr>
          <p:cNvPr id="657" name="Google Shape;657;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Complications: CTR</a:t>
            </a:r>
            <a:endParaRPr/>
          </a:p>
        </p:txBody>
      </p:sp>
      <p:sp>
        <p:nvSpPr>
          <p:cNvPr id="663" name="Google Shape;663;p38"/>
          <p:cNvSpPr txBox="1"/>
          <p:nvPr>
            <p:ph idx="1" type="body"/>
          </p:nvPr>
        </p:nvSpPr>
        <p:spPr>
          <a:xfrm>
            <a:off x="245500" y="1295400"/>
            <a:ext cx="85938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D60093"/>
                </a:solidFill>
              </a:rPr>
              <a:t>CTR: Each ad has a different likelihood of being clicked</a:t>
            </a:r>
            <a:endParaRPr/>
          </a:p>
          <a:p>
            <a:pPr indent="-285750" lvl="1" marL="742950" rtl="0" algn="l">
              <a:spcBef>
                <a:spcPts val="480"/>
              </a:spcBef>
              <a:spcAft>
                <a:spcPts val="0"/>
              </a:spcAft>
              <a:buSzPts val="2400"/>
              <a:buChar char="⮚"/>
            </a:pPr>
            <a:r>
              <a:rPr b="1" lang="en-US"/>
              <a:t>Advertiser 1</a:t>
            </a:r>
            <a:r>
              <a:rPr lang="en-US"/>
              <a:t> bids $2, click probability = 0.1</a:t>
            </a:r>
            <a:endParaRPr/>
          </a:p>
          <a:p>
            <a:pPr indent="-285750" lvl="1" marL="742950" rtl="0" algn="l">
              <a:spcBef>
                <a:spcPts val="480"/>
              </a:spcBef>
              <a:spcAft>
                <a:spcPts val="0"/>
              </a:spcAft>
              <a:buSzPts val="2400"/>
              <a:buChar char="⮚"/>
            </a:pPr>
            <a:r>
              <a:rPr b="1" lang="en-US"/>
              <a:t>Advertiser 2</a:t>
            </a:r>
            <a:r>
              <a:rPr lang="en-US"/>
              <a:t> bids $1, click probability = 0.5</a:t>
            </a:r>
            <a:endParaRPr/>
          </a:p>
          <a:p>
            <a:pPr indent="-285750" lvl="1" marL="742950" rtl="0" algn="l">
              <a:spcBef>
                <a:spcPts val="480"/>
              </a:spcBef>
              <a:spcAft>
                <a:spcPts val="0"/>
              </a:spcAft>
              <a:buSzPts val="2400"/>
              <a:buChar char="⮚"/>
            </a:pPr>
            <a:r>
              <a:rPr b="1" lang="en-US">
                <a:solidFill>
                  <a:srgbClr val="008000"/>
                </a:solidFill>
              </a:rPr>
              <a:t>Click-through rate (CTR)</a:t>
            </a:r>
            <a:r>
              <a:rPr lang="en-US"/>
              <a:t> is measured </a:t>
            </a:r>
            <a:r>
              <a:rPr b="1" lang="en-US">
                <a:solidFill>
                  <a:srgbClr val="FF0000"/>
                </a:solidFill>
              </a:rPr>
              <a:t>historically</a:t>
            </a:r>
            <a:endParaRPr/>
          </a:p>
          <a:p>
            <a:pPr indent="-228600" lvl="2" marL="1143000" rtl="0" algn="l">
              <a:spcBef>
                <a:spcPts val="440"/>
              </a:spcBef>
              <a:spcAft>
                <a:spcPts val="0"/>
              </a:spcAft>
              <a:buSzPts val="2200"/>
              <a:buFont typeface="Calibri"/>
              <a:buChar char="•"/>
            </a:pPr>
            <a:r>
              <a:rPr b="1" lang="en-US"/>
              <a:t>Very hard problem:</a:t>
            </a:r>
            <a:r>
              <a:rPr lang="en-US"/>
              <a:t> </a:t>
            </a:r>
            <a:r>
              <a:rPr b="1" lang="en-US">
                <a:solidFill>
                  <a:srgbClr val="0000FF"/>
                </a:solidFill>
              </a:rPr>
              <a:t>Exploration vs. exploitation</a:t>
            </a:r>
            <a:br>
              <a:rPr b="1" lang="en-US">
                <a:solidFill>
                  <a:srgbClr val="0000FF"/>
                </a:solidFill>
              </a:rPr>
            </a:br>
            <a:r>
              <a:rPr b="1" lang="en-US">
                <a:solidFill>
                  <a:srgbClr val="0000FF"/>
                </a:solidFill>
              </a:rPr>
              <a:t>Exploit: </a:t>
            </a:r>
            <a:r>
              <a:rPr lang="en-US"/>
              <a:t>Should we keep showing an ad for which we have </a:t>
            </a:r>
            <a:br>
              <a:rPr lang="en-US"/>
            </a:br>
            <a:r>
              <a:rPr lang="en-US"/>
              <a:t>good estimates of click-through rate </a:t>
            </a:r>
            <a:br>
              <a:rPr lang="en-US"/>
            </a:br>
            <a:r>
              <a:rPr b="1" lang="en-US"/>
              <a:t>or</a:t>
            </a:r>
            <a:r>
              <a:rPr lang="en-US"/>
              <a:t> </a:t>
            </a:r>
            <a:br>
              <a:rPr lang="en-US"/>
            </a:br>
            <a:r>
              <a:rPr b="1" lang="en-US">
                <a:solidFill>
                  <a:srgbClr val="0000FF"/>
                </a:solidFill>
              </a:rPr>
              <a:t>Explore:  </a:t>
            </a:r>
            <a:r>
              <a:rPr lang="en-US"/>
              <a:t>Shall we show a brand new ad to get a better sense of its click-through rate</a:t>
            </a:r>
            <a:endParaRPr/>
          </a:p>
        </p:txBody>
      </p:sp>
      <p:sp>
        <p:nvSpPr>
          <p:cNvPr id="664" name="Google Shape;664;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a:t>
            </a:r>
            <a:endParaRPr/>
          </a:p>
        </p:txBody>
      </p:sp>
      <p:sp>
        <p:nvSpPr>
          <p:cNvPr id="671" name="Google Shape;671;p3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8000"/>
                </a:solidFill>
              </a:rPr>
              <a:t>Our setting: </a:t>
            </a:r>
            <a:r>
              <a:rPr b="1" lang="en-US"/>
              <a:t>Simplified environment</a:t>
            </a:r>
            <a:endParaRPr/>
          </a:p>
          <a:p>
            <a:pPr indent="-285750" lvl="1" marL="742950" rtl="0" algn="l">
              <a:spcBef>
                <a:spcPts val="480"/>
              </a:spcBef>
              <a:spcAft>
                <a:spcPts val="0"/>
              </a:spcAft>
              <a:buSzPts val="2400"/>
              <a:buChar char="⮚"/>
            </a:pPr>
            <a:r>
              <a:rPr lang="en-US"/>
              <a:t>There is </a:t>
            </a:r>
            <a:r>
              <a:rPr b="1" lang="en-US"/>
              <a:t>1</a:t>
            </a:r>
            <a:r>
              <a:rPr lang="en-US"/>
              <a:t> ad shown for each query</a:t>
            </a:r>
            <a:endParaRPr/>
          </a:p>
          <a:p>
            <a:pPr indent="-285750" lvl="1" marL="742950" rtl="0" algn="l">
              <a:spcBef>
                <a:spcPts val="480"/>
              </a:spcBef>
              <a:spcAft>
                <a:spcPts val="0"/>
              </a:spcAft>
              <a:buSzPts val="2400"/>
              <a:buChar char="⮚"/>
            </a:pPr>
            <a:r>
              <a:rPr lang="en-US"/>
              <a:t>All advertisers have the same budget </a:t>
            </a:r>
            <a:r>
              <a:rPr b="1" i="1" lang="en-US"/>
              <a:t>B</a:t>
            </a:r>
            <a:endParaRPr/>
          </a:p>
          <a:p>
            <a:pPr indent="-285750" lvl="1" marL="742950" rtl="0" algn="l">
              <a:spcBef>
                <a:spcPts val="480"/>
              </a:spcBef>
              <a:spcAft>
                <a:spcPts val="0"/>
              </a:spcAft>
              <a:buSzPts val="2400"/>
              <a:buChar char="⮚"/>
            </a:pPr>
            <a:r>
              <a:rPr lang="en-US"/>
              <a:t>All ads are equally likely to be clicked</a:t>
            </a:r>
            <a:endParaRPr/>
          </a:p>
          <a:p>
            <a:pPr indent="-285750" lvl="1" marL="742950" rtl="0" algn="l">
              <a:spcBef>
                <a:spcPts val="480"/>
              </a:spcBef>
              <a:spcAft>
                <a:spcPts val="0"/>
              </a:spcAft>
              <a:buSzPts val="2400"/>
              <a:buChar char="⮚"/>
            </a:pPr>
            <a:r>
              <a:rPr lang="en-US"/>
              <a:t>Value of each ad is the same (=</a:t>
            </a:r>
            <a:r>
              <a:rPr b="1" lang="en-US"/>
              <a:t>1</a:t>
            </a:r>
            <a:r>
              <a:rPr lang="en-US"/>
              <a:t>)</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D60093"/>
                </a:solidFill>
              </a:rPr>
              <a:t>Simplest algorithm is greedy:</a:t>
            </a:r>
            <a:endParaRPr/>
          </a:p>
          <a:p>
            <a:pPr indent="-285750" lvl="1" marL="742950" rtl="0" algn="l">
              <a:spcBef>
                <a:spcPts val="480"/>
              </a:spcBef>
              <a:spcAft>
                <a:spcPts val="0"/>
              </a:spcAft>
              <a:buSzPts val="2400"/>
              <a:buChar char="⮚"/>
            </a:pPr>
            <a:r>
              <a:rPr lang="en-US"/>
              <a:t>For a query pick any advertiser who has </a:t>
            </a:r>
            <a:br>
              <a:rPr lang="en-US"/>
            </a:br>
            <a:r>
              <a:rPr lang="en-US"/>
              <a:t>bid </a:t>
            </a:r>
            <a:r>
              <a:rPr b="1" lang="en-US"/>
              <a:t>1</a:t>
            </a:r>
            <a:r>
              <a:rPr lang="en-US"/>
              <a:t> for that query</a:t>
            </a:r>
            <a:endParaRPr/>
          </a:p>
          <a:p>
            <a:pPr indent="-285750" lvl="1" marL="742950" rtl="0" algn="l">
              <a:spcBef>
                <a:spcPts val="480"/>
              </a:spcBef>
              <a:spcAft>
                <a:spcPts val="0"/>
              </a:spcAft>
              <a:buSzPts val="2400"/>
              <a:buChar char="⮚"/>
            </a:pPr>
            <a:r>
              <a:rPr b="1" lang="en-US">
                <a:solidFill>
                  <a:srgbClr val="0000FF"/>
                </a:solidFill>
              </a:rPr>
              <a:t>Competitive ratio of greedy is 1/2</a:t>
            </a:r>
            <a:endParaRPr/>
          </a:p>
          <a:p>
            <a:pPr indent="-101600" lvl="8" marL="3886200" rtl="0" algn="l">
              <a:spcBef>
                <a:spcPts val="400"/>
              </a:spcBef>
              <a:spcAft>
                <a:spcPts val="0"/>
              </a:spcAft>
              <a:buClr>
                <a:schemeClr val="dk1"/>
              </a:buClr>
              <a:buSzPts val="2000"/>
              <a:buFont typeface="Times New Roman"/>
              <a:buNone/>
            </a:pPr>
            <a:r>
              <a:t/>
            </a:r>
            <a:endParaRPr/>
          </a:p>
          <a:p>
            <a:pPr indent="-165100" lvl="0" marL="342900" rtl="0" algn="l">
              <a:spcBef>
                <a:spcPts val="560"/>
              </a:spcBef>
              <a:spcAft>
                <a:spcPts val="0"/>
              </a:spcAft>
              <a:buSzPts val="2800"/>
              <a:buNone/>
            </a:pPr>
            <a:r>
              <a:t/>
            </a:r>
            <a:endParaRPr/>
          </a:p>
        </p:txBody>
      </p:sp>
      <p:sp>
        <p:nvSpPr>
          <p:cNvPr id="672" name="Google Shape;672;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3" name="Google Shape;673;p39"/>
          <p:cNvSpPr/>
          <p:nvPr/>
        </p:nvSpPr>
        <p:spPr>
          <a:xfrm>
            <a:off x="6934200" y="26892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4" name="Google Shape;674;p39"/>
          <p:cNvSpPr/>
          <p:nvPr/>
        </p:nvSpPr>
        <p:spPr>
          <a:xfrm>
            <a:off x="6934200" y="32226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5" name="Google Shape;675;p39"/>
          <p:cNvSpPr/>
          <p:nvPr/>
        </p:nvSpPr>
        <p:spPr>
          <a:xfrm>
            <a:off x="6934200" y="37560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6" name="Google Shape;676;p39"/>
          <p:cNvSpPr/>
          <p:nvPr/>
        </p:nvSpPr>
        <p:spPr>
          <a:xfrm>
            <a:off x="6934200" y="42894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7" name="Google Shape;677;p39"/>
          <p:cNvSpPr txBox="1"/>
          <p:nvPr/>
        </p:nvSpPr>
        <p:spPr>
          <a:xfrm>
            <a:off x="6604000" y="253682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678" name="Google Shape;678;p39"/>
          <p:cNvSpPr txBox="1"/>
          <p:nvPr/>
        </p:nvSpPr>
        <p:spPr>
          <a:xfrm>
            <a:off x="6629400" y="31019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679" name="Google Shape;679;p39"/>
          <p:cNvSpPr txBox="1"/>
          <p:nvPr/>
        </p:nvSpPr>
        <p:spPr>
          <a:xfrm>
            <a:off x="6604000" y="36353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680" name="Google Shape;680;p39"/>
          <p:cNvSpPr txBox="1"/>
          <p:nvPr/>
        </p:nvSpPr>
        <p:spPr>
          <a:xfrm>
            <a:off x="6604000" y="41687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681" name="Google Shape;681;p39"/>
          <p:cNvGrpSpPr/>
          <p:nvPr/>
        </p:nvGrpSpPr>
        <p:grpSpPr>
          <a:xfrm>
            <a:off x="7086600" y="2492375"/>
            <a:ext cx="1752600" cy="1873250"/>
            <a:chOff x="1296" y="1028"/>
            <a:chExt cx="1104" cy="1180"/>
          </a:xfrm>
        </p:grpSpPr>
        <p:grpSp>
          <p:nvGrpSpPr>
            <p:cNvPr id="682" name="Google Shape;682;p39"/>
            <p:cNvGrpSpPr/>
            <p:nvPr/>
          </p:nvGrpSpPr>
          <p:grpSpPr>
            <a:xfrm>
              <a:off x="1296" y="1152"/>
              <a:ext cx="912" cy="1056"/>
              <a:chOff x="1296" y="1152"/>
              <a:chExt cx="912" cy="1056"/>
            </a:xfrm>
          </p:grpSpPr>
          <p:sp>
            <p:nvSpPr>
              <p:cNvPr id="683" name="Google Shape;683;p39"/>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84" name="Google Shape;684;p39"/>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685" name="Google Shape;685;p39"/>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686" name="Google Shape;686;p39"/>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687" name="Google Shape;687;p39"/>
          <p:cNvGrpSpPr/>
          <p:nvPr/>
        </p:nvGrpSpPr>
        <p:grpSpPr>
          <a:xfrm>
            <a:off x="7086601" y="3101975"/>
            <a:ext cx="1757363" cy="730250"/>
            <a:chOff x="1296" y="1412"/>
            <a:chExt cx="1107" cy="460"/>
          </a:xfrm>
        </p:grpSpPr>
        <p:sp>
          <p:nvSpPr>
            <p:cNvPr id="688" name="Google Shape;688;p39"/>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89" name="Google Shape;689;p39"/>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690" name="Google Shape;690;p39"/>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691" name="Google Shape;691;p39"/>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692" name="Google Shape;692;p39"/>
          <p:cNvGrpSpPr/>
          <p:nvPr/>
        </p:nvGrpSpPr>
        <p:grpSpPr>
          <a:xfrm>
            <a:off x="7086600" y="2841625"/>
            <a:ext cx="1760538" cy="1131888"/>
            <a:chOff x="1296" y="1248"/>
            <a:chExt cx="1109" cy="713"/>
          </a:xfrm>
        </p:grpSpPr>
        <p:sp>
          <p:nvSpPr>
            <p:cNvPr id="693" name="Google Shape;693;p39"/>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94" name="Google Shape;694;p39"/>
            <p:cNvCxnSpPr/>
            <p:nvPr/>
          </p:nvCxnSpPr>
          <p:spPr>
            <a:xfrm>
              <a:off x="1296" y="1248"/>
              <a:ext cx="768" cy="576"/>
            </a:xfrm>
            <a:prstGeom prst="straightConnector1">
              <a:avLst/>
            </a:prstGeom>
            <a:noFill/>
            <a:ln cap="flat" cmpd="sng" w="9525">
              <a:solidFill>
                <a:schemeClr val="dk1"/>
              </a:solidFill>
              <a:prstDash val="solid"/>
              <a:round/>
              <a:headEnd len="med" w="med" type="none"/>
              <a:tailEnd len="med" w="med" type="none"/>
            </a:ln>
          </p:spPr>
        </p:cxnSp>
        <p:sp>
          <p:nvSpPr>
            <p:cNvPr id="695" name="Google Shape;695;p39"/>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grpSp>
        <p:nvGrpSpPr>
          <p:cNvPr id="696" name="Google Shape;696;p39"/>
          <p:cNvGrpSpPr/>
          <p:nvPr/>
        </p:nvGrpSpPr>
        <p:grpSpPr>
          <a:xfrm>
            <a:off x="7086601" y="3298825"/>
            <a:ext cx="1773238" cy="1239838"/>
            <a:chOff x="1296" y="1536"/>
            <a:chExt cx="1117" cy="781"/>
          </a:xfrm>
        </p:grpSpPr>
        <p:sp>
          <p:nvSpPr>
            <p:cNvPr id="697" name="Google Shape;697;p39"/>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sp>
          <p:nvSpPr>
            <p:cNvPr id="698" name="Google Shape;698;p39"/>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cxnSp>
          <p:nvCxnSpPr>
            <p:cNvPr id="699" name="Google Shape;699;p39"/>
            <p:cNvCxnSpPr/>
            <p:nvPr/>
          </p:nvCxnSpPr>
          <p:spPr>
            <a:xfrm>
              <a:off x="1296" y="1536"/>
              <a:ext cx="816" cy="624"/>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500"/>
                                        <p:tgtEl>
                                          <p:spTgt spid="6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500"/>
                                        <p:tgtEl>
                                          <p:spTgt spid="6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500"/>
                                        <p:tgtEl>
                                          <p:spTgt spid="6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500"/>
                                        <p:tgtEl>
                                          <p:spTgt spid="6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12" name="Google Shape;112;p4"/>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Advertisers pay for display ads to be placed on websites</a:t>
            </a:r>
            <a:endParaRPr/>
          </a:p>
          <a:p>
            <a:pPr indent="-285750" lvl="1" marL="742950" rtl="0" algn="l">
              <a:spcBef>
                <a:spcPts val="400"/>
              </a:spcBef>
              <a:spcAft>
                <a:spcPts val="0"/>
              </a:spcAft>
              <a:buSzPts val="2000"/>
              <a:buChar char="⮚"/>
            </a:pPr>
            <a:r>
              <a:rPr lang="en-US" sz="2000">
                <a:solidFill>
                  <a:srgbClr val="008000"/>
                </a:solidFill>
              </a:rPr>
              <a:t> Often has a fixed price per </a:t>
            </a:r>
            <a:r>
              <a:rPr b="1" i="1" lang="en-US" sz="2000">
                <a:solidFill>
                  <a:srgbClr val="008000"/>
                </a:solidFill>
              </a:rPr>
              <a:t>impression </a:t>
            </a:r>
            <a:r>
              <a:rPr lang="en-US" sz="2000"/>
              <a:t>(one display of the ad with download of page by a user)</a:t>
            </a:r>
            <a:endParaRPr/>
          </a:p>
          <a:p>
            <a:pPr indent="-342900" lvl="0" marL="342900" rtl="0" algn="l">
              <a:spcBef>
                <a:spcPts val="480"/>
              </a:spcBef>
              <a:spcAft>
                <a:spcPts val="0"/>
              </a:spcAft>
              <a:buSzPts val="2400"/>
              <a:buChar char="●"/>
            </a:pPr>
            <a:r>
              <a:rPr b="1"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b="1" lang="en-US" sz="2000">
                <a:solidFill>
                  <a:srgbClr val="008000"/>
                </a:solidFill>
              </a:rPr>
              <a:t>Selected by store to maximize probability customer will buy prod</a:t>
            </a:r>
            <a:endParaRPr/>
          </a:p>
          <a:p>
            <a:pPr indent="-285750" lvl="1" marL="742950" rtl="0" algn="l">
              <a:spcBef>
                <a:spcPts val="400"/>
              </a:spcBef>
              <a:spcAft>
                <a:spcPts val="0"/>
              </a:spcAft>
              <a:buSzPts val="2000"/>
              <a:buChar char="⮚"/>
            </a:pPr>
            <a:r>
              <a:rPr b="1" lang="en-US" sz="2000">
                <a:solidFill>
                  <a:srgbClr val="008000"/>
                </a:solidFill>
              </a:rPr>
              <a:t>Collaborative Filtering</a:t>
            </a:r>
            <a:endParaRPr/>
          </a:p>
          <a:p>
            <a:pPr indent="-342900" lvl="0" marL="342900" rtl="0" algn="l">
              <a:spcBef>
                <a:spcPts val="480"/>
              </a:spcBef>
              <a:spcAft>
                <a:spcPts val="0"/>
              </a:spcAft>
              <a:buSzPts val="2400"/>
              <a:buChar char="●"/>
            </a:pPr>
            <a:r>
              <a:rPr b="1" lang="en-US" sz="2400">
                <a:solidFill>
                  <a:srgbClr val="0000FF"/>
                </a:solidFill>
              </a:rPr>
              <a:t>Search ads are placed among results of a search query</a:t>
            </a:r>
            <a:endParaRPr/>
          </a:p>
          <a:p>
            <a:pPr indent="-285750" lvl="1" marL="742950" rtl="0" algn="l">
              <a:spcBef>
                <a:spcPts val="400"/>
              </a:spcBef>
              <a:spcAft>
                <a:spcPts val="0"/>
              </a:spcAft>
              <a:buSzPts val="2000"/>
              <a:buChar char="⮚"/>
            </a:pPr>
            <a:r>
              <a:rPr lang="en-US" sz="2000">
                <a:solidFill>
                  <a:srgbClr val="008000"/>
                </a:solidFill>
              </a:rPr>
              <a:t>Advertisers </a:t>
            </a:r>
            <a:r>
              <a:rPr b="1" lang="en-US" sz="2000">
                <a:solidFill>
                  <a:srgbClr val="008000"/>
                </a:solidFill>
              </a:rPr>
              <a:t>bid</a:t>
            </a:r>
            <a:r>
              <a:rPr lang="en-US" sz="2000">
                <a:solidFill>
                  <a:srgbClr val="008000"/>
                </a:solidFill>
              </a:rPr>
              <a:t> for right to have their ad shown in response to </a:t>
            </a:r>
            <a:r>
              <a:rPr b="1" lang="en-US" sz="2000">
                <a:solidFill>
                  <a:srgbClr val="008000"/>
                </a:solidFill>
              </a:rPr>
              <a:t>certa queries</a:t>
            </a:r>
            <a:endParaRPr/>
          </a:p>
          <a:p>
            <a:pPr indent="-285750" lvl="1" marL="742950" rtl="0" algn="l">
              <a:spcBef>
                <a:spcPts val="400"/>
              </a:spcBef>
              <a:spcAft>
                <a:spcPts val="0"/>
              </a:spcAft>
              <a:buSzPts val="2000"/>
              <a:buChar char="⮚"/>
            </a:pPr>
            <a:r>
              <a:rPr lang="en-US" sz="2000">
                <a:solidFill>
                  <a:srgbClr val="008000"/>
                </a:solidFill>
              </a:rPr>
              <a:t>Pay only if ad is </a:t>
            </a:r>
            <a:r>
              <a:rPr b="1" lang="en-US" sz="2000">
                <a:solidFill>
                  <a:srgbClr val="008000"/>
                </a:solidFill>
              </a:rPr>
              <a:t>clicked on</a:t>
            </a:r>
            <a:endParaRPr/>
          </a:p>
        </p:txBody>
      </p:sp>
      <p:sp>
        <p:nvSpPr>
          <p:cNvPr id="113" name="Google Shape;113;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4" name="Google Shape;114;p4"/>
          <p:cNvPicPr preferRelativeResize="0"/>
          <p:nvPr/>
        </p:nvPicPr>
        <p:blipFill rotWithShape="1">
          <a:blip r:embed="rId3">
            <a:alphaModFix/>
          </a:blip>
          <a:srcRect b="0" l="0" r="0" t="0"/>
          <a:stretch/>
        </p:blipFill>
        <p:spPr>
          <a:xfrm>
            <a:off x="294487" y="2514600"/>
            <a:ext cx="8388804" cy="6858000"/>
          </a:xfrm>
          <a:prstGeom prst="rect">
            <a:avLst/>
          </a:prstGeom>
          <a:noFill/>
          <a:ln>
            <a:noFill/>
          </a:ln>
        </p:spPr>
      </p:pic>
      <p:sp>
        <p:nvSpPr>
          <p:cNvPr id="115" name="Google Shape;115;p4"/>
          <p:cNvSpPr/>
          <p:nvPr/>
        </p:nvSpPr>
        <p:spPr>
          <a:xfrm>
            <a:off x="2362200" y="4800600"/>
            <a:ext cx="838200" cy="304800"/>
          </a:xfrm>
          <a:prstGeom prst="rect">
            <a:avLst/>
          </a:prstGeom>
          <a:no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Bad Scenario for Greedy</a:t>
            </a:r>
            <a:endParaRPr/>
          </a:p>
        </p:txBody>
      </p:sp>
      <p:sp>
        <p:nvSpPr>
          <p:cNvPr id="706" name="Google Shape;706;p4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00FF"/>
                </a:solidFill>
              </a:rPr>
              <a:t>Two advertisers A and B</a:t>
            </a:r>
            <a:endParaRPr/>
          </a:p>
          <a:p>
            <a:pPr indent="-285750" lvl="1" marL="742950" rtl="0" algn="l">
              <a:spcBef>
                <a:spcPts val="480"/>
              </a:spcBef>
              <a:spcAft>
                <a:spcPts val="0"/>
              </a:spcAft>
              <a:buSzPts val="2400"/>
              <a:buChar char="⮚"/>
            </a:pPr>
            <a:r>
              <a:rPr b="1" i="1" lang="en-US"/>
              <a:t>A</a:t>
            </a:r>
            <a:r>
              <a:rPr lang="en-US"/>
              <a:t> bids on query </a:t>
            </a:r>
            <a:r>
              <a:rPr b="1" i="1" lang="en-US"/>
              <a:t>x</a:t>
            </a:r>
            <a:r>
              <a:rPr lang="en-US"/>
              <a:t>,  and  </a:t>
            </a:r>
            <a:r>
              <a:rPr b="1" i="1" lang="en-US"/>
              <a:t>B</a:t>
            </a:r>
            <a:r>
              <a:rPr lang="en-US"/>
              <a:t> bids on </a:t>
            </a:r>
            <a:r>
              <a:rPr b="1" i="1" lang="en-US"/>
              <a:t>x</a:t>
            </a:r>
            <a:r>
              <a:rPr lang="en-US"/>
              <a:t> and </a:t>
            </a:r>
            <a:r>
              <a:rPr b="1" i="1" lang="en-US"/>
              <a:t>y</a:t>
            </a:r>
            <a:endParaRPr/>
          </a:p>
          <a:p>
            <a:pPr indent="-285750" lvl="1" marL="742950" rtl="0" algn="l">
              <a:spcBef>
                <a:spcPts val="480"/>
              </a:spcBef>
              <a:spcAft>
                <a:spcPts val="0"/>
              </a:spcAft>
              <a:buSzPts val="2400"/>
              <a:buChar char="⮚"/>
            </a:pPr>
            <a:r>
              <a:rPr lang="en-US"/>
              <a:t>Both have budgets of </a:t>
            </a:r>
            <a:r>
              <a:rPr b="1" lang="en-US"/>
              <a:t>$4</a:t>
            </a:r>
            <a:endParaRPr/>
          </a:p>
          <a:p>
            <a:pPr indent="-342900" lvl="0" marL="342900" rtl="0" algn="l">
              <a:spcBef>
                <a:spcPts val="560"/>
              </a:spcBef>
              <a:spcAft>
                <a:spcPts val="0"/>
              </a:spcAft>
              <a:buSzPts val="2800"/>
              <a:buChar char="●"/>
            </a:pPr>
            <a:r>
              <a:rPr b="1" lang="en-US">
                <a:solidFill>
                  <a:srgbClr val="008000"/>
                </a:solidFill>
              </a:rPr>
              <a:t>Query stream:</a:t>
            </a:r>
            <a:r>
              <a:rPr lang="en-US"/>
              <a:t>                    </a:t>
            </a:r>
            <a:r>
              <a:rPr b="1" i="1" lang="en-US"/>
              <a:t>x x x x y y y y </a:t>
            </a:r>
            <a:endParaRPr/>
          </a:p>
          <a:p>
            <a:pPr indent="-285750" lvl="1" marL="742950" rtl="0" algn="l">
              <a:spcBef>
                <a:spcPts val="480"/>
              </a:spcBef>
              <a:spcAft>
                <a:spcPts val="0"/>
              </a:spcAft>
              <a:buSzPts val="2400"/>
              <a:buChar char="⮚"/>
            </a:pPr>
            <a:r>
              <a:rPr lang="en-US"/>
              <a:t>Worst case greedy choice: </a:t>
            </a:r>
            <a:r>
              <a:rPr b="1" i="1" lang="en-US"/>
              <a:t>B B B B</a:t>
            </a:r>
            <a:r>
              <a:rPr b="1" lang="en-US"/>
              <a:t> _ _ _ _ </a:t>
            </a:r>
            <a:endParaRPr/>
          </a:p>
          <a:p>
            <a:pPr indent="-285750" lvl="1" marL="742950" rtl="0" algn="l">
              <a:spcBef>
                <a:spcPts val="480"/>
              </a:spcBef>
              <a:spcAft>
                <a:spcPts val="0"/>
              </a:spcAft>
              <a:buSzPts val="2400"/>
              <a:buChar char="⮚"/>
            </a:pPr>
            <a:r>
              <a:rPr lang="en-US"/>
              <a:t>Optimal:                                </a:t>
            </a:r>
            <a:r>
              <a:rPr b="1" lang="en-US"/>
              <a:t>A A A A B B B B </a:t>
            </a:r>
            <a:endParaRPr/>
          </a:p>
          <a:p>
            <a:pPr indent="-285750" lvl="1" marL="742950" rtl="0" algn="l">
              <a:spcBef>
                <a:spcPts val="480"/>
              </a:spcBef>
              <a:spcAft>
                <a:spcPts val="0"/>
              </a:spcAft>
              <a:buSzPts val="2400"/>
              <a:buChar char="⮚"/>
            </a:pPr>
            <a:r>
              <a:rPr b="1" lang="en-US"/>
              <a:t>Competitive ratio = ½</a:t>
            </a:r>
            <a:endParaRPr/>
          </a:p>
          <a:p>
            <a:pPr indent="-342900" lvl="0" marL="342900" rtl="0" algn="l">
              <a:spcBef>
                <a:spcPts val="560"/>
              </a:spcBef>
              <a:spcAft>
                <a:spcPts val="0"/>
              </a:spcAft>
              <a:buSzPts val="2800"/>
              <a:buChar char="●"/>
            </a:pPr>
            <a:r>
              <a:rPr b="1" lang="en-US">
                <a:solidFill>
                  <a:srgbClr val="D60093"/>
                </a:solidFill>
              </a:rPr>
              <a:t>This is the worst case!</a:t>
            </a:r>
            <a:endParaRPr/>
          </a:p>
          <a:p>
            <a:pPr indent="-285750" lvl="1" marL="742950" rtl="0" algn="l">
              <a:spcBef>
                <a:spcPts val="480"/>
              </a:spcBef>
              <a:spcAft>
                <a:spcPts val="0"/>
              </a:spcAft>
              <a:buSzPts val="2400"/>
              <a:buChar char="⮚"/>
            </a:pPr>
            <a:r>
              <a:rPr b="1" lang="en-US" sz="2400"/>
              <a:t>Note:</a:t>
            </a:r>
            <a:r>
              <a:rPr lang="en-US" sz="2400"/>
              <a:t> Greedy algorithm is deterministic – it always </a:t>
            </a:r>
            <a:br>
              <a:rPr lang="en-US" sz="2400"/>
            </a:br>
            <a:r>
              <a:rPr lang="en-US" sz="2400"/>
              <a:t>resolves draws in the same way</a:t>
            </a:r>
            <a:endParaRPr/>
          </a:p>
        </p:txBody>
      </p:sp>
      <p:sp>
        <p:nvSpPr>
          <p:cNvPr id="707" name="Google Shape;707;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 with non-equal bids</a:t>
            </a:r>
            <a:endParaRPr/>
          </a:p>
        </p:txBody>
      </p:sp>
      <p:sp>
        <p:nvSpPr>
          <p:cNvPr id="713" name="Google Shape;713;p4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Greedy algorithm would </a:t>
            </a:r>
            <a:r>
              <a:rPr b="1" lang="en-US">
                <a:solidFill>
                  <a:srgbClr val="008000"/>
                </a:solidFill>
              </a:rPr>
              <a:t>assign the query to the highest bidder who still has budget left</a:t>
            </a:r>
            <a:endParaRPr/>
          </a:p>
          <a:p>
            <a:pPr indent="-165100" lvl="0" marL="342900" rtl="0" algn="l">
              <a:spcBef>
                <a:spcPts val="560"/>
              </a:spcBef>
              <a:spcAft>
                <a:spcPts val="0"/>
              </a:spcAft>
              <a:buSzPts val="2800"/>
              <a:buNone/>
            </a:pPr>
            <a:r>
              <a:t/>
            </a:r>
            <a:endParaRPr/>
          </a:p>
        </p:txBody>
      </p:sp>
      <p:sp>
        <p:nvSpPr>
          <p:cNvPr id="714" name="Google Shape;714;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2"/>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20" name="Google Shape;720;p42"/>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21" name="Google Shape;721;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22" name="Google Shape;722;p42"/>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3"/>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28" name="Google Shape;728;p43"/>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29" name="Google Shape;729;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30" name="Google Shape;730;p43"/>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36" name="Google Shape;736;p44"/>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37" name="Google Shape;737;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38" name="Google Shape;738;p44"/>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44" name="Google Shape;744;p45"/>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45" name="Google Shape;745;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46" name="Google Shape;746;p45"/>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A2</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6"/>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52" name="Google Shape;752;p46"/>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53" name="Google Shape;753;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54" name="Google Shape;754;p46"/>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No ad</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Algorithm [MSVV]</a:t>
            </a:r>
            <a:endParaRPr/>
          </a:p>
        </p:txBody>
      </p:sp>
      <p:sp>
        <p:nvSpPr>
          <p:cNvPr id="761" name="Google Shape;761;p4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FF"/>
                </a:solidFill>
              </a:rPr>
              <a:t>BALANCE</a:t>
            </a:r>
            <a:r>
              <a:rPr lang="en-US">
                <a:solidFill>
                  <a:srgbClr val="0000FF"/>
                </a:solidFill>
              </a:rPr>
              <a:t> </a:t>
            </a:r>
            <a:r>
              <a:rPr lang="en-US"/>
              <a:t>Algorithm by Mehta, Saberi, Vazirani, and Vazirani</a:t>
            </a:r>
            <a:endParaRPr/>
          </a:p>
          <a:p>
            <a:pPr indent="-285750" lvl="1" marL="742950" rtl="0" algn="l">
              <a:spcBef>
                <a:spcPts val="480"/>
              </a:spcBef>
              <a:spcAft>
                <a:spcPts val="0"/>
              </a:spcAft>
              <a:buSzPts val="2400"/>
              <a:buChar char="⮚"/>
            </a:pPr>
            <a:r>
              <a:rPr b="1" lang="en-US">
                <a:solidFill>
                  <a:srgbClr val="008000"/>
                </a:solidFill>
              </a:rPr>
              <a:t>For each query, pick the advertiser with the </a:t>
            </a:r>
            <a:br>
              <a:rPr b="1" lang="en-US">
                <a:solidFill>
                  <a:srgbClr val="008000"/>
                </a:solidFill>
              </a:rPr>
            </a:br>
            <a:r>
              <a:rPr b="1" lang="en-US">
                <a:solidFill>
                  <a:srgbClr val="FF0000"/>
                </a:solidFill>
              </a:rPr>
              <a:t>largest unspent budget</a:t>
            </a:r>
            <a:endParaRPr/>
          </a:p>
          <a:p>
            <a:pPr indent="-228600" lvl="2" marL="1143000" rtl="0" algn="l">
              <a:spcBef>
                <a:spcPts val="440"/>
              </a:spcBef>
              <a:spcAft>
                <a:spcPts val="0"/>
              </a:spcAft>
              <a:buSzPts val="2200"/>
              <a:buFont typeface="Calibri"/>
              <a:buChar char="•"/>
            </a:pPr>
            <a:r>
              <a:rPr lang="en-US"/>
              <a:t>Break ties arbitrarily (</a:t>
            </a:r>
            <a:r>
              <a:rPr b="1" lang="en-US"/>
              <a:t>but in a deterministic way</a:t>
            </a:r>
            <a:r>
              <a:rPr lang="en-US"/>
              <a:t>)</a:t>
            </a:r>
            <a:endParaRPr/>
          </a:p>
        </p:txBody>
      </p:sp>
      <p:sp>
        <p:nvSpPr>
          <p:cNvPr id="762" name="Google Shape;762;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3" name="Google Shape;763;p47"/>
          <p:cNvSpPr txBox="1"/>
          <p:nvPr/>
        </p:nvSpPr>
        <p:spPr>
          <a:xfrm>
            <a:off x="544551" y="4267200"/>
            <a:ext cx="8054897" cy="830997"/>
          </a:xfrm>
          <a:prstGeom prst="rect">
            <a:avLst/>
          </a:prstGeom>
          <a:solidFill>
            <a:srgbClr val="FBD4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BALANCE: Prefer the bidder who has the deepest pocket,</a:t>
            </a:r>
            <a:endParaRPr/>
          </a:p>
          <a:p>
            <a:pPr indent="0" lvl="0" marL="0" marR="0" rtl="0" algn="l">
              <a:spcBef>
                <a:spcPts val="0"/>
              </a:spcBef>
              <a:spcAft>
                <a:spcPts val="0"/>
              </a:spcAft>
              <a:buNone/>
            </a:pPr>
            <a:r>
              <a:rPr lang="en-US" sz="2400">
                <a:solidFill>
                  <a:schemeClr val="dk1"/>
                </a:solidFill>
                <a:latin typeface="Tahoma"/>
                <a:ea typeface="Tahoma"/>
                <a:cs typeface="Tahoma"/>
                <a:sym typeface="Tahoma"/>
              </a:rPr>
              <a:t>               not who pays the most ☺</a:t>
            </a:r>
            <a:endParaRPr sz="2400">
              <a:solidFill>
                <a:schemeClr val="dk1"/>
              </a:solidFill>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BALANCE</a:t>
            </a:r>
            <a:endParaRPr/>
          </a:p>
        </p:txBody>
      </p:sp>
      <p:sp>
        <p:nvSpPr>
          <p:cNvPr id="770" name="Google Shape;770;p4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D60093"/>
                </a:solidFill>
              </a:rPr>
              <a:t>Two advertisers A and B</a:t>
            </a:r>
            <a:endParaRPr/>
          </a:p>
          <a:p>
            <a:pPr indent="-285750" lvl="1" marL="742950" rtl="0" algn="l">
              <a:spcBef>
                <a:spcPts val="480"/>
              </a:spcBef>
              <a:spcAft>
                <a:spcPts val="0"/>
              </a:spcAft>
              <a:buSzPts val="2400"/>
              <a:buChar char="⮚"/>
            </a:pPr>
            <a:r>
              <a:rPr b="1" lang="en-US"/>
              <a:t>A </a:t>
            </a:r>
            <a:r>
              <a:rPr lang="en-US"/>
              <a:t>bids on query</a:t>
            </a:r>
            <a:r>
              <a:rPr b="1" lang="en-US"/>
              <a:t> </a:t>
            </a:r>
            <a:r>
              <a:rPr b="1" i="1" lang="en-US"/>
              <a:t>x</a:t>
            </a:r>
            <a:r>
              <a:rPr lang="en-US"/>
              <a:t>, and </a:t>
            </a:r>
            <a:r>
              <a:rPr b="1" lang="en-US"/>
              <a:t>B</a:t>
            </a:r>
            <a:r>
              <a:rPr lang="en-US"/>
              <a:t> bids on </a:t>
            </a:r>
            <a:r>
              <a:rPr b="1" i="1" lang="en-US"/>
              <a:t>x</a:t>
            </a:r>
            <a:r>
              <a:rPr lang="en-US"/>
              <a:t> and </a:t>
            </a:r>
            <a:r>
              <a:rPr b="1" i="1" lang="en-US"/>
              <a:t>y</a:t>
            </a:r>
            <a:endParaRPr/>
          </a:p>
          <a:p>
            <a:pPr indent="-285750" lvl="1" marL="742950" rtl="0" algn="l">
              <a:spcBef>
                <a:spcPts val="480"/>
              </a:spcBef>
              <a:spcAft>
                <a:spcPts val="0"/>
              </a:spcAft>
              <a:buSzPts val="2400"/>
              <a:buChar char="⮚"/>
            </a:pPr>
            <a:r>
              <a:rPr lang="en-US"/>
              <a:t>Both have budgets of </a:t>
            </a:r>
            <a:r>
              <a:rPr b="1" lang="en-US"/>
              <a:t>$4</a:t>
            </a:r>
            <a:endParaRPr/>
          </a:p>
          <a:p>
            <a:pPr indent="-101600" lvl="8" marL="3886200" rtl="0" algn="l">
              <a:spcBef>
                <a:spcPts val="400"/>
              </a:spcBef>
              <a:spcAft>
                <a:spcPts val="0"/>
              </a:spcAft>
              <a:buClr>
                <a:schemeClr val="dk1"/>
              </a:buClr>
              <a:buSzPts val="2000"/>
              <a:buFont typeface="Times New Roman"/>
              <a:buNone/>
            </a:pPr>
            <a:r>
              <a:t/>
            </a:r>
            <a:endParaRPr>
              <a:solidFill>
                <a:srgbClr val="008000"/>
              </a:solidFill>
            </a:endParaRPr>
          </a:p>
          <a:p>
            <a:pPr indent="-342900" lvl="0" marL="342900" rtl="0" algn="l">
              <a:spcBef>
                <a:spcPts val="560"/>
              </a:spcBef>
              <a:spcAft>
                <a:spcPts val="0"/>
              </a:spcAft>
              <a:buSzPts val="2800"/>
              <a:buChar char="●"/>
            </a:pPr>
            <a:r>
              <a:rPr b="1" lang="en-US">
                <a:solidFill>
                  <a:srgbClr val="008000"/>
                </a:solidFill>
              </a:rPr>
              <a:t>Query stream:</a:t>
            </a:r>
            <a:r>
              <a:rPr lang="en-US">
                <a:solidFill>
                  <a:srgbClr val="008000"/>
                </a:solidFill>
              </a:rPr>
              <a:t>      </a:t>
            </a:r>
            <a:r>
              <a:rPr b="1" i="1" lang="en-US"/>
              <a:t>x x x x y y y y </a:t>
            </a:r>
            <a:endParaRPr/>
          </a:p>
          <a:p>
            <a:pPr indent="-342900" lvl="0" marL="342900" rtl="0" algn="l">
              <a:spcBef>
                <a:spcPts val="560"/>
              </a:spcBef>
              <a:spcAft>
                <a:spcPts val="0"/>
              </a:spcAft>
              <a:buSzPts val="2800"/>
              <a:buChar char="●"/>
            </a:pPr>
            <a:r>
              <a:rPr b="1" lang="en-US">
                <a:solidFill>
                  <a:srgbClr val="0000FF"/>
                </a:solidFill>
              </a:rPr>
              <a:t>BALANCE choice:</a:t>
            </a:r>
            <a:r>
              <a:rPr lang="en-US"/>
              <a:t> </a:t>
            </a:r>
            <a:r>
              <a:rPr b="1" lang="en-US" sz="2400"/>
              <a:t>A B A B B B _ _</a:t>
            </a:r>
            <a:r>
              <a:rPr lang="en-US" sz="2400"/>
              <a:t> </a:t>
            </a:r>
            <a:endParaRPr/>
          </a:p>
          <a:p>
            <a:pPr indent="-285750" lvl="1" marL="742950" rtl="0" algn="l">
              <a:spcBef>
                <a:spcPts val="480"/>
              </a:spcBef>
              <a:spcAft>
                <a:spcPts val="0"/>
              </a:spcAft>
              <a:buSzPts val="2400"/>
              <a:buChar char="⮚"/>
            </a:pPr>
            <a:r>
              <a:rPr lang="en-US"/>
              <a:t>Optimal:                </a:t>
            </a:r>
            <a:r>
              <a:rPr b="1" lang="en-US"/>
              <a:t>A A A A B B B B</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t>In general:</a:t>
            </a:r>
            <a:r>
              <a:rPr lang="en-US"/>
              <a:t> For </a:t>
            </a:r>
            <a:r>
              <a:rPr b="1" lang="en-US"/>
              <a:t>BALANCE</a:t>
            </a:r>
            <a:r>
              <a:rPr lang="en-US"/>
              <a:t> on </a:t>
            </a:r>
            <a:r>
              <a:rPr b="1" lang="en-US"/>
              <a:t>2</a:t>
            </a:r>
            <a:r>
              <a:rPr lang="en-US"/>
              <a:t> advertisers</a:t>
            </a:r>
            <a:r>
              <a:rPr lang="en-US">
                <a:solidFill>
                  <a:schemeClr val="accent2"/>
                </a:solidFill>
              </a:rPr>
              <a:t> </a:t>
            </a:r>
            <a:r>
              <a:rPr b="1" lang="en-US">
                <a:solidFill>
                  <a:srgbClr val="0000FF"/>
                </a:solidFill>
              </a:rPr>
              <a:t>Competitive ratio = ¾</a:t>
            </a:r>
            <a:endParaRPr/>
          </a:p>
          <a:p>
            <a:pPr indent="-342900" lvl="0" marL="342900" rtl="0" algn="l">
              <a:spcBef>
                <a:spcPts val="560"/>
              </a:spcBef>
              <a:spcAft>
                <a:spcPts val="0"/>
              </a:spcAft>
              <a:buSzPts val="2800"/>
              <a:buNone/>
            </a:pPr>
            <a:r>
              <a:t/>
            </a:r>
            <a:endParaRPr>
              <a:solidFill>
                <a:schemeClr val="accent2"/>
              </a:solidFill>
            </a:endParaRPr>
          </a:p>
          <a:p>
            <a:pPr indent="-285750" lvl="1" marL="742950" rtl="0" algn="l">
              <a:spcBef>
                <a:spcPts val="480"/>
              </a:spcBef>
              <a:spcAft>
                <a:spcPts val="0"/>
              </a:spcAft>
              <a:buSzPts val="2400"/>
              <a:buFont typeface="Noto Sans Symbols"/>
              <a:buNone/>
            </a:pPr>
            <a:r>
              <a:t/>
            </a:r>
            <a:endParaRPr/>
          </a:p>
          <a:p>
            <a:pPr indent="-165100" lvl="0" marL="342900" rtl="0" algn="l">
              <a:spcBef>
                <a:spcPts val="560"/>
              </a:spcBef>
              <a:spcAft>
                <a:spcPts val="0"/>
              </a:spcAft>
              <a:buSzPts val="2800"/>
              <a:buNone/>
            </a:pPr>
            <a:r>
              <a:t/>
            </a:r>
            <a:endParaRPr/>
          </a:p>
        </p:txBody>
      </p:sp>
      <p:sp>
        <p:nvSpPr>
          <p:cNvPr id="771" name="Google Shape;771;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9"/>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77" name="Google Shape;777;p49"/>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78" name="Google Shape;778;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79" name="Google Shape;779;p49"/>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22" name="Google Shape;122;p5"/>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lang="en-US" sz="2000">
                <a:solidFill>
                  <a:srgbClr val="008000"/>
                </a:solidFill>
              </a:rPr>
              <a:t>Selected by store to maximize probability customer will buy product</a:t>
            </a:r>
            <a:endParaRPr/>
          </a:p>
          <a:p>
            <a:pPr indent="-285750" lvl="1" marL="742950" rtl="0" algn="l">
              <a:spcBef>
                <a:spcPts val="400"/>
              </a:spcBef>
              <a:spcAft>
                <a:spcPts val="0"/>
              </a:spcAft>
              <a:buSzPts val="2000"/>
              <a:buChar char="⮚"/>
            </a:pPr>
            <a:r>
              <a:rPr lang="en-US" sz="2000">
                <a:solidFill>
                  <a:srgbClr val="008000"/>
                </a:solidFill>
              </a:rPr>
              <a:t>Collaborative Filtering</a:t>
            </a:r>
            <a:endParaRPr/>
          </a:p>
        </p:txBody>
      </p:sp>
      <p:sp>
        <p:nvSpPr>
          <p:cNvPr id="123" name="Google Shape;123;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 name="Google Shape;124;p5"/>
          <p:cNvPicPr preferRelativeResize="0"/>
          <p:nvPr/>
        </p:nvPicPr>
        <p:blipFill rotWithShape="1">
          <a:blip r:embed="rId3">
            <a:alphaModFix/>
          </a:blip>
          <a:srcRect b="0" l="0" r="0" t="0"/>
          <a:stretch/>
        </p:blipFill>
        <p:spPr>
          <a:xfrm>
            <a:off x="3962400" y="2943726"/>
            <a:ext cx="5181600" cy="3962400"/>
          </a:xfrm>
          <a:prstGeom prst="rect">
            <a:avLst/>
          </a:prstGeom>
          <a:noFill/>
          <a:ln>
            <a:noFill/>
          </a:ln>
        </p:spPr>
      </p:pic>
      <p:pic>
        <p:nvPicPr>
          <p:cNvPr id="125" name="Google Shape;125;p5"/>
          <p:cNvPicPr preferRelativeResize="0"/>
          <p:nvPr/>
        </p:nvPicPr>
        <p:blipFill rotWithShape="1">
          <a:blip r:embed="rId4">
            <a:alphaModFix/>
          </a:blip>
          <a:srcRect b="0" l="0" r="0" t="0"/>
          <a:stretch/>
        </p:blipFill>
        <p:spPr>
          <a:xfrm>
            <a:off x="35522" y="3352800"/>
            <a:ext cx="3496854" cy="3505200"/>
          </a:xfrm>
          <a:prstGeom prst="rect">
            <a:avLst/>
          </a:prstGeom>
          <a:noFill/>
          <a:ln>
            <a:noFill/>
          </a:ln>
        </p:spPr>
      </p:pic>
      <p:sp>
        <p:nvSpPr>
          <p:cNvPr id="126" name="Google Shape;126;p5"/>
          <p:cNvSpPr/>
          <p:nvPr/>
        </p:nvSpPr>
        <p:spPr>
          <a:xfrm>
            <a:off x="3532376" y="5029200"/>
            <a:ext cx="685800" cy="3810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127" name="Google Shape;127;p5"/>
          <p:cNvSpPr/>
          <p:nvPr/>
        </p:nvSpPr>
        <p:spPr>
          <a:xfrm>
            <a:off x="3532376" y="3685101"/>
            <a:ext cx="685800" cy="3810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0"/>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85" name="Google Shape;785;p50"/>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86" name="Google Shape;786;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87" name="Google Shape;787;p50"/>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1"/>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93" name="Google Shape;793;p51"/>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94" name="Google Shape;794;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95" name="Google Shape;795;p51"/>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2"/>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01" name="Google Shape;801;p52"/>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02" name="Google Shape;802;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03" name="Google Shape;803;p52"/>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3"/>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09" name="Google Shape;809;p53"/>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10" name="Google Shape;810;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1" name="Google Shape;811;p53"/>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17" name="Google Shape;817;p54"/>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18" name="Google Shape;818;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9" name="Google Shape;819;p54"/>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25" name="Google Shape;825;p55"/>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26" name="Google Shape;826;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27" name="Google Shape;827;p55"/>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6"/>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33" name="Google Shape;833;p56"/>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34" name="Google Shape;834;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35" name="Google Shape;835;p56"/>
          <p:cNvGraphicFramePr/>
          <p:nvPr/>
        </p:nvGraphicFramePr>
        <p:xfrm>
          <a:off x="762000" y="2514600"/>
          <a:ext cx="3000000" cy="3000000"/>
        </p:xfrm>
        <a:graphic>
          <a:graphicData uri="http://schemas.openxmlformats.org/drawingml/2006/table">
            <a:tbl>
              <a:tblPr bandRow="1" firstRow="1">
                <a:noFill/>
                <a:tableStyleId>{B5342EB1-F489-4BB2-AE30-B5D3FE5C452F}</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No Ad</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42" name="Google Shape;842;p57"/>
          <p:cNvSpPr txBox="1"/>
          <p:nvPr>
            <p:ph idx="1" type="body"/>
          </p:nvPr>
        </p:nvSpPr>
        <p:spPr>
          <a:xfrm>
            <a:off x="457200" y="1295400"/>
            <a:ext cx="8534400" cy="5410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800"/>
              <a:buChar char="●"/>
            </a:pPr>
            <a:r>
              <a:rPr b="1" lang="en-US">
                <a:solidFill>
                  <a:srgbClr val="D60093"/>
                </a:solidFill>
              </a:rPr>
              <a:t>Consider simple case (w.l.o.g.): </a:t>
            </a:r>
            <a:endParaRPr/>
          </a:p>
          <a:p>
            <a:pPr indent="-285750" lvl="1" marL="742950" rtl="0" algn="l">
              <a:lnSpc>
                <a:spcPct val="80000"/>
              </a:lnSpc>
              <a:spcBef>
                <a:spcPts val="480"/>
              </a:spcBef>
              <a:spcAft>
                <a:spcPts val="0"/>
              </a:spcAft>
              <a:buSzPts val="2400"/>
              <a:buChar char="⮚"/>
            </a:pPr>
            <a:r>
              <a:rPr b="1" lang="en-US"/>
              <a:t>2</a:t>
            </a:r>
            <a:r>
              <a:rPr lang="en-US"/>
              <a:t> advertisers, </a:t>
            </a:r>
            <a:r>
              <a:rPr b="1" lang="en-US"/>
              <a:t>A</a:t>
            </a:r>
            <a:r>
              <a:rPr b="1" baseline="-25000" lang="en-US"/>
              <a:t>1</a:t>
            </a:r>
            <a:r>
              <a:rPr lang="en-US"/>
              <a:t> and </a:t>
            </a:r>
            <a:r>
              <a:rPr b="1" lang="en-US"/>
              <a:t>A</a:t>
            </a:r>
            <a:r>
              <a:rPr b="1" baseline="-25000" lang="en-US"/>
              <a:t>2</a:t>
            </a:r>
            <a:r>
              <a:rPr lang="en-US"/>
              <a:t>, each with budget </a:t>
            </a:r>
            <a:r>
              <a:rPr b="1" lang="en-US"/>
              <a:t>B</a:t>
            </a:r>
            <a:r>
              <a:rPr lang="en-US"/>
              <a:t> (≥1)</a:t>
            </a:r>
            <a:endParaRPr/>
          </a:p>
          <a:p>
            <a:pPr indent="-285750" lvl="1" marL="742950" rtl="0" algn="l">
              <a:lnSpc>
                <a:spcPct val="80000"/>
              </a:lnSpc>
              <a:spcBef>
                <a:spcPts val="480"/>
              </a:spcBef>
              <a:spcAft>
                <a:spcPts val="0"/>
              </a:spcAft>
              <a:buSzPts val="2400"/>
              <a:buChar char="⮚"/>
            </a:pPr>
            <a:r>
              <a:rPr lang="en-US">
                <a:solidFill>
                  <a:srgbClr val="FF0000"/>
                </a:solidFill>
              </a:rPr>
              <a:t>Optimal solution exhausts both advertisers’ budgets</a:t>
            </a:r>
            <a:endParaRPr/>
          </a:p>
          <a:p>
            <a:pPr indent="-101600" lvl="8" marL="3886200" rtl="0" algn="l">
              <a:lnSpc>
                <a:spcPct val="80000"/>
              </a:lnSpc>
              <a:spcBef>
                <a:spcPts val="400"/>
              </a:spcBef>
              <a:spcAft>
                <a:spcPts val="0"/>
              </a:spcAft>
              <a:buClr>
                <a:schemeClr val="dk1"/>
              </a:buClr>
              <a:buSzPts val="2000"/>
              <a:buFont typeface="Times New Roman"/>
              <a:buNone/>
            </a:pPr>
            <a:r>
              <a:t/>
            </a:r>
            <a:endParaRPr b="1">
              <a:solidFill>
                <a:schemeClr val="accent2"/>
              </a:solidFill>
            </a:endParaRPr>
          </a:p>
          <a:p>
            <a:pPr indent="-342900" lvl="0" marL="342900" rtl="0" algn="l">
              <a:lnSpc>
                <a:spcPct val="80000"/>
              </a:lnSpc>
              <a:spcBef>
                <a:spcPts val="560"/>
              </a:spcBef>
              <a:spcAft>
                <a:spcPts val="0"/>
              </a:spcAft>
              <a:buSzPts val="2800"/>
              <a:buChar char="●"/>
            </a:pPr>
            <a:r>
              <a:rPr b="1" lang="en-US">
                <a:solidFill>
                  <a:srgbClr val="0000FF"/>
                </a:solidFill>
              </a:rPr>
              <a:t>BALANCE must exhaust at </a:t>
            </a:r>
            <a:r>
              <a:rPr b="1" lang="en-US">
                <a:solidFill>
                  <a:srgbClr val="FF0000"/>
                </a:solidFill>
              </a:rPr>
              <a:t>least one </a:t>
            </a:r>
            <a:br>
              <a:rPr b="1" lang="en-US">
                <a:solidFill>
                  <a:srgbClr val="0000FF"/>
                </a:solidFill>
              </a:rPr>
            </a:br>
            <a:r>
              <a:rPr b="1" lang="en-US">
                <a:solidFill>
                  <a:srgbClr val="0000FF"/>
                </a:solidFill>
              </a:rPr>
              <a:t>advertiser’s budget:</a:t>
            </a:r>
            <a:endParaRPr/>
          </a:p>
          <a:p>
            <a:pPr indent="-285750" lvl="1" marL="742950" rtl="0" algn="l">
              <a:lnSpc>
                <a:spcPct val="80000"/>
              </a:lnSpc>
              <a:spcBef>
                <a:spcPts val="480"/>
              </a:spcBef>
              <a:spcAft>
                <a:spcPts val="0"/>
              </a:spcAft>
              <a:buSzPts val="2400"/>
              <a:buChar char="⮚"/>
            </a:pPr>
            <a:r>
              <a:rPr b="1" lang="en-US"/>
              <a:t>Because optimal exhausts both </a:t>
            </a:r>
            <a:endParaRPr/>
          </a:p>
          <a:p>
            <a:pPr indent="-285750" lvl="1" marL="742950" rtl="0" algn="l">
              <a:lnSpc>
                <a:spcPct val="80000"/>
              </a:lnSpc>
              <a:spcBef>
                <a:spcPts val="480"/>
              </a:spcBef>
              <a:spcAft>
                <a:spcPts val="0"/>
              </a:spcAft>
              <a:buSzPts val="2400"/>
              <a:buChar char="⮚"/>
            </a:pPr>
            <a:r>
              <a:rPr b="1" lang="en-US"/>
              <a:t>If not, we can allocate more queries</a:t>
            </a:r>
            <a:endParaRPr/>
          </a:p>
          <a:p>
            <a:pPr indent="-228600" lvl="2" marL="1143000" rtl="0" algn="l">
              <a:lnSpc>
                <a:spcPct val="80000"/>
              </a:lnSpc>
              <a:spcBef>
                <a:spcPts val="440"/>
              </a:spcBef>
              <a:spcAft>
                <a:spcPts val="0"/>
              </a:spcAft>
              <a:buSzPts val="2200"/>
              <a:buFont typeface="Calibri"/>
              <a:buChar char="•"/>
            </a:pPr>
            <a:r>
              <a:rPr lang="en-US"/>
              <a:t>Whenever both advertisers bid on the query, chosen advertiser’s unspent budget only decreases</a:t>
            </a:r>
            <a:endParaRPr/>
          </a:p>
          <a:p>
            <a:pPr indent="-88900" lvl="2" marL="1143000" rtl="0" algn="l">
              <a:lnSpc>
                <a:spcPct val="80000"/>
              </a:lnSpc>
              <a:spcBef>
                <a:spcPts val="440"/>
              </a:spcBef>
              <a:spcAft>
                <a:spcPts val="0"/>
              </a:spcAft>
              <a:buSzPts val="2200"/>
              <a:buFont typeface="Calibri"/>
              <a:buNone/>
            </a:pPr>
            <a:r>
              <a:t/>
            </a:r>
            <a:endParaRPr/>
          </a:p>
          <a:p>
            <a:pPr indent="-342900" lvl="0" marL="342900" rtl="0" algn="l">
              <a:lnSpc>
                <a:spcPct val="80000"/>
              </a:lnSpc>
              <a:spcBef>
                <a:spcPts val="560"/>
              </a:spcBef>
              <a:spcAft>
                <a:spcPts val="0"/>
              </a:spcAft>
              <a:buSzPts val="2800"/>
              <a:buChar char="●"/>
            </a:pPr>
            <a:r>
              <a:rPr lang="en-US"/>
              <a:t>Assume BALANCE exhausts </a:t>
            </a:r>
            <a:r>
              <a:rPr b="1" i="1" lang="en-US"/>
              <a:t>A</a:t>
            </a:r>
            <a:r>
              <a:rPr b="1" baseline="-25000" i="1" lang="en-US"/>
              <a:t>2</a:t>
            </a:r>
            <a:r>
              <a:rPr lang="en-US"/>
              <a:t>’s budget, </a:t>
            </a:r>
            <a:br>
              <a:rPr lang="en-US"/>
            </a:br>
            <a:r>
              <a:rPr lang="en-US"/>
              <a:t>but </a:t>
            </a:r>
            <a:r>
              <a:rPr lang="en-US">
                <a:solidFill>
                  <a:srgbClr val="FF0000"/>
                </a:solidFill>
              </a:rPr>
              <a:t>allocates </a:t>
            </a:r>
            <a:r>
              <a:rPr b="1" i="1" lang="en-US">
                <a:solidFill>
                  <a:srgbClr val="FF0000"/>
                </a:solidFill>
              </a:rPr>
              <a:t>x</a:t>
            </a:r>
            <a:r>
              <a:rPr lang="en-US">
                <a:solidFill>
                  <a:srgbClr val="FF0000"/>
                </a:solidFill>
              </a:rPr>
              <a:t> queries fewer than the optimal</a:t>
            </a:r>
            <a:endParaRPr/>
          </a:p>
          <a:p>
            <a:pPr indent="-342900" lvl="0" marL="342900" rtl="0" algn="l">
              <a:lnSpc>
                <a:spcPct val="80000"/>
              </a:lnSpc>
              <a:spcBef>
                <a:spcPts val="560"/>
              </a:spcBef>
              <a:spcAft>
                <a:spcPts val="0"/>
              </a:spcAft>
              <a:buSzPts val="2800"/>
              <a:buChar char="●"/>
            </a:pPr>
            <a:r>
              <a:rPr b="1" lang="en-US">
                <a:solidFill>
                  <a:srgbClr val="008000"/>
                </a:solidFill>
              </a:rPr>
              <a:t>Revenue: </a:t>
            </a:r>
            <a:r>
              <a:rPr b="1" i="1" lang="en-US">
                <a:solidFill>
                  <a:srgbClr val="008000"/>
                </a:solidFill>
              </a:rPr>
              <a:t>BAL = 2B - </a:t>
            </a:r>
            <a:r>
              <a:rPr b="1" i="1" lang="en-US">
                <a:solidFill>
                  <a:srgbClr val="D60093"/>
                </a:solidFill>
              </a:rPr>
              <a:t>x</a:t>
            </a:r>
            <a:endParaRPr/>
          </a:p>
          <a:p>
            <a:pPr indent="-133350" lvl="1" marL="742950" rtl="0" algn="l">
              <a:lnSpc>
                <a:spcPct val="80000"/>
              </a:lnSpc>
              <a:spcBef>
                <a:spcPts val="480"/>
              </a:spcBef>
              <a:spcAft>
                <a:spcPts val="0"/>
              </a:spcAft>
              <a:buSzPts val="2400"/>
              <a:buNone/>
            </a:pPr>
            <a:r>
              <a:t/>
            </a:r>
            <a:endParaRPr/>
          </a:p>
          <a:p>
            <a:pPr indent="-165100" lvl="0" marL="342900" rtl="0" algn="l">
              <a:lnSpc>
                <a:spcPct val="80000"/>
              </a:lnSpc>
              <a:spcBef>
                <a:spcPts val="560"/>
              </a:spcBef>
              <a:spcAft>
                <a:spcPts val="0"/>
              </a:spcAft>
              <a:buSzPts val="2800"/>
              <a:buNone/>
            </a:pPr>
            <a:r>
              <a:t/>
            </a:r>
            <a:endParaRPr/>
          </a:p>
        </p:txBody>
      </p:sp>
      <p:sp>
        <p:nvSpPr>
          <p:cNvPr id="843" name="Google Shape;843;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8"/>
          <p:cNvSpPr txBox="1"/>
          <p:nvPr/>
        </p:nvSpPr>
        <p:spPr>
          <a:xfrm>
            <a:off x="3505200" y="3277612"/>
            <a:ext cx="5811300" cy="185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60093"/>
                </a:solidFill>
                <a:latin typeface="Arial"/>
                <a:ea typeface="Arial"/>
                <a:cs typeface="Arial"/>
                <a:sym typeface="Arial"/>
              </a:rPr>
              <a:t>Unassigned queries can only be assigned to A</a:t>
            </a:r>
            <a:r>
              <a:rPr b="1" baseline="-25000" lang="en-US" sz="1800">
                <a:solidFill>
                  <a:srgbClr val="D60093"/>
                </a:solidFill>
                <a:latin typeface="Arial"/>
                <a:ea typeface="Arial"/>
                <a:cs typeface="Arial"/>
                <a:sym typeface="Arial"/>
              </a:rPr>
              <a:t>2</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(if we could assign to </a:t>
            </a:r>
            <a:r>
              <a:rPr b="1" lang="en-US" sz="1600">
                <a:solidFill>
                  <a:schemeClr val="dk1"/>
                </a:solidFill>
                <a:latin typeface="Arial"/>
                <a:ea typeface="Arial"/>
                <a:cs typeface="Arial"/>
                <a:sym typeface="Arial"/>
              </a:rPr>
              <a:t>A</a:t>
            </a:r>
            <a:r>
              <a:rPr b="1" baseline="-25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we would, since </a:t>
            </a:r>
            <a:r>
              <a:rPr lang="en-US" sz="1600">
                <a:solidFill>
                  <a:schemeClr val="dk1"/>
                </a:solidFill>
              </a:rPr>
              <a:t>A1</a:t>
            </a:r>
            <a:r>
              <a:rPr lang="en-US" sz="1600">
                <a:solidFill>
                  <a:schemeClr val="dk1"/>
                </a:solidFill>
                <a:latin typeface="Arial"/>
                <a:ea typeface="Arial"/>
                <a:cs typeface="Arial"/>
                <a:sym typeface="Arial"/>
              </a:rPr>
              <a:t> still </a:t>
            </a:r>
            <a:r>
              <a:rPr lang="en-US" sz="1600">
                <a:solidFill>
                  <a:schemeClr val="dk1"/>
                </a:solidFill>
              </a:rPr>
              <a:t>has</a:t>
            </a:r>
            <a:r>
              <a:rPr lang="en-US" sz="1600">
                <a:solidFill>
                  <a:schemeClr val="dk1"/>
                </a:solidFill>
                <a:latin typeface="Arial"/>
                <a:ea typeface="Arial"/>
                <a:cs typeface="Arial"/>
                <a:sym typeface="Arial"/>
              </a:rPr>
              <a:t> budget)</a:t>
            </a:r>
            <a:endParaRPr/>
          </a:p>
          <a:p>
            <a:pPr indent="0" lvl="0" marL="0" marR="0" rtl="0" algn="l">
              <a:spcBef>
                <a:spcPts val="0"/>
              </a:spcBef>
              <a:spcAft>
                <a:spcPts val="0"/>
              </a:spcAft>
              <a:buNone/>
            </a:pPr>
            <a:r>
              <a:rPr b="1" lang="en-US" sz="2000">
                <a:solidFill>
                  <a:srgbClr val="0000FF"/>
                </a:solidFill>
                <a:latin typeface="Arial"/>
                <a:ea typeface="Arial"/>
                <a:cs typeface="Arial"/>
                <a:sym typeface="Arial"/>
              </a:rPr>
              <a:t>Goal:</a:t>
            </a:r>
            <a:r>
              <a:rPr lang="en-US" sz="2000">
                <a:solidFill>
                  <a:schemeClr val="dk1"/>
                </a:solidFill>
                <a:latin typeface="Arial"/>
                <a:ea typeface="Arial"/>
                <a:cs typeface="Arial"/>
                <a:sym typeface="Arial"/>
              </a:rPr>
              <a:t> </a:t>
            </a:r>
            <a:r>
              <a:rPr lang="en-US" sz="2000">
                <a:solidFill>
                  <a:srgbClr val="0000FF"/>
                </a:solidFill>
                <a:latin typeface="Arial"/>
                <a:ea typeface="Arial"/>
                <a:cs typeface="Arial"/>
                <a:sym typeface="Arial"/>
              </a:rPr>
              <a:t>Show we have </a:t>
            </a:r>
            <a:r>
              <a:rPr b="1" lang="en-US" sz="2000">
                <a:solidFill>
                  <a:srgbClr val="0000FF"/>
                </a:solidFill>
                <a:latin typeface="Arial"/>
                <a:ea typeface="Arial"/>
                <a:cs typeface="Arial"/>
                <a:sym typeface="Arial"/>
              </a:rPr>
              <a:t>y ≥ x</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Case 1)</a:t>
            </a:r>
            <a:r>
              <a:rPr lang="en-US" sz="2000">
                <a:solidFill>
                  <a:schemeClr val="dk1"/>
                </a:solidFill>
                <a:latin typeface="Arial"/>
                <a:ea typeface="Arial"/>
                <a:cs typeface="Arial"/>
                <a:sym typeface="Arial"/>
              </a:rPr>
              <a:t> ≤ ½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 queries got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then y &gt;= B/2, so y &gt;= x</a:t>
            </a:r>
            <a:r>
              <a:rPr b="1" i="1" lang="en-US" sz="2000">
                <a:solidFill>
                  <a:schemeClr val="dk1"/>
                </a:solidFill>
                <a:latin typeface="Cambria Math"/>
                <a:ea typeface="Cambria Math"/>
                <a:cs typeface="Cambria Math"/>
                <a:sym typeface="Cambria Math"/>
              </a:rPr>
              <a:t> </a:t>
            </a:r>
            <a:r>
              <a:rPr lang="en-US" sz="2000">
                <a:solidFill>
                  <a:schemeClr val="dk1"/>
                </a:solidFill>
                <a:latin typeface="Arial"/>
                <a:ea typeface="Arial"/>
                <a:cs typeface="Arial"/>
                <a:sym typeface="Arial"/>
              </a:rPr>
              <a:t>(because y+x = B)</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endParaRPr b="1" sz="2000">
              <a:solidFill>
                <a:srgbClr val="D60093"/>
              </a:solidFill>
              <a:latin typeface="Arial"/>
              <a:ea typeface="Arial"/>
              <a:cs typeface="Arial"/>
              <a:sym typeface="Arial"/>
            </a:endParaRPr>
          </a:p>
        </p:txBody>
      </p:sp>
      <p:sp>
        <p:nvSpPr>
          <p:cNvPr id="850" name="Google Shape;850;p5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51" name="Google Shape;851;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52" name="Google Shape;852;p58"/>
          <p:cNvGrpSpPr/>
          <p:nvPr/>
        </p:nvGrpSpPr>
        <p:grpSpPr>
          <a:xfrm>
            <a:off x="441885" y="1219200"/>
            <a:ext cx="2033028" cy="1695451"/>
            <a:chOff x="278" y="1008"/>
            <a:chExt cx="1281" cy="1068"/>
          </a:xfrm>
        </p:grpSpPr>
        <p:sp>
          <p:nvSpPr>
            <p:cNvPr id="853" name="Google Shape;853;p58"/>
            <p:cNvSpPr/>
            <p:nvPr/>
          </p:nvSpPr>
          <p:spPr>
            <a:xfrm>
              <a:off x="432" y="1008"/>
              <a:ext cx="288" cy="768"/>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4" name="Google Shape;854;p58"/>
            <p:cNvSpPr/>
            <p:nvPr/>
          </p:nvSpPr>
          <p:spPr>
            <a:xfrm>
              <a:off x="912" y="1008"/>
              <a:ext cx="288" cy="76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5" name="Google Shape;855;p58"/>
            <p:cNvSpPr txBox="1"/>
            <p:nvPr/>
          </p:nvSpPr>
          <p:spPr>
            <a:xfrm>
              <a:off x="278" y="177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856" name="Google Shape;856;p58"/>
            <p:cNvSpPr txBox="1"/>
            <p:nvPr/>
          </p:nvSpPr>
          <p:spPr>
            <a:xfrm>
              <a:off x="925" y="177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857" name="Google Shape;857;p58"/>
            <p:cNvCxnSpPr/>
            <p:nvPr/>
          </p:nvCxnSpPr>
          <p:spPr>
            <a:xfrm>
              <a:off x="1344" y="1008"/>
              <a:ext cx="0" cy="768"/>
            </a:xfrm>
            <a:prstGeom prst="straightConnector1">
              <a:avLst/>
            </a:prstGeom>
            <a:noFill/>
            <a:ln cap="flat" cmpd="sng" w="9525">
              <a:solidFill>
                <a:schemeClr val="dk1"/>
              </a:solidFill>
              <a:prstDash val="solid"/>
              <a:round/>
              <a:headEnd len="med" w="med" type="stealth"/>
              <a:tailEnd len="med" w="med" type="stealth"/>
            </a:ln>
          </p:spPr>
        </p:cxnSp>
        <p:sp>
          <p:nvSpPr>
            <p:cNvPr id="858" name="Google Shape;858;p58"/>
            <p:cNvSpPr txBox="1"/>
            <p:nvPr/>
          </p:nvSpPr>
          <p:spPr>
            <a:xfrm>
              <a:off x="1344" y="1220"/>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grpSp>
      <p:grpSp>
        <p:nvGrpSpPr>
          <p:cNvPr id="859" name="Google Shape;859;p58"/>
          <p:cNvGrpSpPr/>
          <p:nvPr/>
        </p:nvGrpSpPr>
        <p:grpSpPr>
          <a:xfrm>
            <a:off x="457200" y="2971800"/>
            <a:ext cx="2794000" cy="1695451"/>
            <a:chOff x="279" y="2496"/>
            <a:chExt cx="1760" cy="1068"/>
          </a:xfrm>
        </p:grpSpPr>
        <p:sp>
          <p:nvSpPr>
            <p:cNvPr id="860" name="Google Shape;860;p58"/>
            <p:cNvSpPr/>
            <p:nvPr/>
          </p:nvSpPr>
          <p:spPr>
            <a:xfrm>
              <a:off x="480" y="2544"/>
              <a:ext cx="288" cy="28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1" name="Google Shape;861;p58"/>
            <p:cNvSpPr/>
            <p:nvPr/>
          </p:nvSpPr>
          <p:spPr>
            <a:xfrm>
              <a:off x="480" y="2832"/>
              <a:ext cx="288" cy="432"/>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2" name="Google Shape;862;p58"/>
            <p:cNvSpPr/>
            <p:nvPr/>
          </p:nvSpPr>
          <p:spPr>
            <a:xfrm>
              <a:off x="864" y="2976"/>
              <a:ext cx="288" cy="288"/>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3" name="Google Shape;863;p58"/>
            <p:cNvSpPr/>
            <p:nvPr/>
          </p:nvSpPr>
          <p:spPr>
            <a:xfrm>
              <a:off x="864" y="2544"/>
              <a:ext cx="288" cy="43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4" name="Google Shape;864;p58"/>
            <p:cNvSpPr/>
            <p:nvPr/>
          </p:nvSpPr>
          <p:spPr>
            <a:xfrm>
              <a:off x="1248" y="2976"/>
              <a:ext cx="288" cy="28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865" name="Google Shape;865;p58"/>
            <p:cNvCxnSpPr/>
            <p:nvPr/>
          </p:nvCxnSpPr>
          <p:spPr>
            <a:xfrm>
              <a:off x="1632" y="2976"/>
              <a:ext cx="0" cy="288"/>
            </a:xfrm>
            <a:prstGeom prst="straightConnector1">
              <a:avLst/>
            </a:prstGeom>
            <a:noFill/>
            <a:ln cap="flat" cmpd="sng" w="9525">
              <a:solidFill>
                <a:schemeClr val="dk1"/>
              </a:solidFill>
              <a:prstDash val="solid"/>
              <a:round/>
              <a:headEnd len="med" w="med" type="stealth"/>
              <a:tailEnd len="med" w="med" type="stealth"/>
            </a:ln>
          </p:spPr>
        </p:cxnSp>
        <p:sp>
          <p:nvSpPr>
            <p:cNvPr id="866" name="Google Shape;866;p58"/>
            <p:cNvSpPr txBox="1"/>
            <p:nvPr/>
          </p:nvSpPr>
          <p:spPr>
            <a:xfrm>
              <a:off x="1632" y="2996"/>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cxnSp>
          <p:nvCxnSpPr>
            <p:cNvPr id="867" name="Google Shape;867;p58"/>
            <p:cNvCxnSpPr/>
            <p:nvPr/>
          </p:nvCxnSpPr>
          <p:spPr>
            <a:xfrm>
              <a:off x="279" y="2832"/>
              <a:ext cx="9" cy="432"/>
            </a:xfrm>
            <a:prstGeom prst="straightConnector1">
              <a:avLst/>
            </a:prstGeom>
            <a:noFill/>
            <a:ln cap="flat" cmpd="sng" w="9525">
              <a:solidFill>
                <a:schemeClr val="dk1"/>
              </a:solidFill>
              <a:prstDash val="solid"/>
              <a:round/>
              <a:headEnd len="med" w="med" type="stealth"/>
              <a:tailEnd len="med" w="med" type="stealth"/>
            </a:ln>
          </p:spPr>
        </p:cxnSp>
        <p:sp>
          <p:nvSpPr>
            <p:cNvPr id="868" name="Google Shape;868;p58"/>
            <p:cNvSpPr txBox="1"/>
            <p:nvPr/>
          </p:nvSpPr>
          <p:spPr>
            <a:xfrm>
              <a:off x="288" y="2948"/>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y</a:t>
              </a:r>
              <a:endParaRPr/>
            </a:p>
          </p:txBody>
        </p:sp>
        <p:cxnSp>
          <p:nvCxnSpPr>
            <p:cNvPr id="869" name="Google Shape;869;p58"/>
            <p:cNvCxnSpPr/>
            <p:nvPr/>
          </p:nvCxnSpPr>
          <p:spPr>
            <a:xfrm>
              <a:off x="1824" y="2496"/>
              <a:ext cx="0" cy="768"/>
            </a:xfrm>
            <a:prstGeom prst="straightConnector1">
              <a:avLst/>
            </a:prstGeom>
            <a:noFill/>
            <a:ln cap="flat" cmpd="sng" w="9525">
              <a:solidFill>
                <a:schemeClr val="dk1"/>
              </a:solidFill>
              <a:prstDash val="solid"/>
              <a:round/>
              <a:headEnd len="med" w="med" type="stealth"/>
              <a:tailEnd len="med" w="med" type="stealth"/>
            </a:ln>
          </p:spPr>
        </p:cxnSp>
        <p:sp>
          <p:nvSpPr>
            <p:cNvPr id="870" name="Google Shape;870;p58"/>
            <p:cNvSpPr txBox="1"/>
            <p:nvPr/>
          </p:nvSpPr>
          <p:spPr>
            <a:xfrm>
              <a:off x="1824" y="2708"/>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sp>
          <p:nvSpPr>
            <p:cNvPr id="871" name="Google Shape;871;p58"/>
            <p:cNvSpPr txBox="1"/>
            <p:nvPr/>
          </p:nvSpPr>
          <p:spPr>
            <a:xfrm>
              <a:off x="364" y="326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872" name="Google Shape;872;p58"/>
            <p:cNvSpPr txBox="1"/>
            <p:nvPr/>
          </p:nvSpPr>
          <p:spPr>
            <a:xfrm>
              <a:off x="640" y="3264"/>
              <a:ext cx="600" cy="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873" name="Google Shape;873;p58"/>
            <p:cNvCxnSpPr/>
            <p:nvPr/>
          </p:nvCxnSpPr>
          <p:spPr>
            <a:xfrm>
              <a:off x="279" y="2544"/>
              <a:ext cx="0" cy="288"/>
            </a:xfrm>
            <a:prstGeom prst="straightConnector1">
              <a:avLst/>
            </a:prstGeom>
            <a:noFill/>
            <a:ln cap="flat" cmpd="sng" w="9525">
              <a:solidFill>
                <a:schemeClr val="dk1"/>
              </a:solidFill>
              <a:prstDash val="solid"/>
              <a:round/>
              <a:headEnd len="med" w="med" type="stealth"/>
              <a:tailEnd len="med" w="med" type="stealth"/>
            </a:ln>
          </p:spPr>
        </p:cxnSp>
        <p:sp>
          <p:nvSpPr>
            <p:cNvPr id="874" name="Google Shape;874;p58"/>
            <p:cNvSpPr txBox="1"/>
            <p:nvPr/>
          </p:nvSpPr>
          <p:spPr>
            <a:xfrm>
              <a:off x="279" y="2564"/>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grpSp>
      <p:sp>
        <p:nvSpPr>
          <p:cNvPr id="875" name="Google Shape;875;p58"/>
          <p:cNvSpPr txBox="1"/>
          <p:nvPr/>
        </p:nvSpPr>
        <p:spPr>
          <a:xfrm>
            <a:off x="3505200" y="2133600"/>
            <a:ext cx="549862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Optimal revenue = </a:t>
            </a:r>
            <a:r>
              <a:rPr b="1" lang="en-US" sz="2000">
                <a:solidFill>
                  <a:schemeClr val="dk1"/>
                </a:solidFill>
                <a:latin typeface="Arial"/>
                <a:ea typeface="Arial"/>
                <a:cs typeface="Arial"/>
                <a:sym typeface="Arial"/>
              </a:rPr>
              <a:t>2B</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Balance Algorithm:</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Assume Balance gives revenue </a:t>
            </a:r>
            <a:r>
              <a:rPr b="1" lang="en-US" sz="2000">
                <a:solidFill>
                  <a:schemeClr val="dk1"/>
                </a:solidFill>
                <a:latin typeface="Arial"/>
                <a:ea typeface="Arial"/>
                <a:cs typeface="Arial"/>
                <a:sym typeface="Arial"/>
              </a:rPr>
              <a:t>= 2B-x or B+y</a:t>
            </a:r>
            <a:endParaRPr b="1" sz="2000">
              <a:solidFill>
                <a:schemeClr val="dk1"/>
              </a:solidFill>
              <a:latin typeface="Arial"/>
              <a:ea typeface="Arial"/>
              <a:cs typeface="Arial"/>
              <a:sym typeface="Arial"/>
            </a:endParaRPr>
          </a:p>
        </p:txBody>
      </p:sp>
      <p:sp>
        <p:nvSpPr>
          <p:cNvPr id="876" name="Google Shape;876;p58"/>
          <p:cNvSpPr/>
          <p:nvPr/>
        </p:nvSpPr>
        <p:spPr>
          <a:xfrm>
            <a:off x="3124200" y="1295400"/>
            <a:ext cx="228600" cy="2286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7" name="Google Shape;877;p58"/>
          <p:cNvSpPr/>
          <p:nvPr/>
        </p:nvSpPr>
        <p:spPr>
          <a:xfrm>
            <a:off x="3124200" y="1828800"/>
            <a:ext cx="228600" cy="22860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8" name="Google Shape;878;p58"/>
          <p:cNvSpPr txBox="1"/>
          <p:nvPr/>
        </p:nvSpPr>
        <p:spPr>
          <a:xfrm>
            <a:off x="3352800" y="12192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 in the optimal solution</a:t>
            </a:r>
            <a:endParaRPr/>
          </a:p>
        </p:txBody>
      </p:sp>
      <p:sp>
        <p:nvSpPr>
          <p:cNvPr id="879" name="Google Shape;879;p58"/>
          <p:cNvSpPr txBox="1"/>
          <p:nvPr/>
        </p:nvSpPr>
        <p:spPr>
          <a:xfrm>
            <a:off x="3352800" y="17526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in the optimal solution</a:t>
            </a:r>
            <a:endParaRPr/>
          </a:p>
        </p:txBody>
      </p:sp>
      <p:sp>
        <p:nvSpPr>
          <p:cNvPr id="880" name="Google Shape;880;p58"/>
          <p:cNvSpPr txBox="1"/>
          <p:nvPr/>
        </p:nvSpPr>
        <p:spPr>
          <a:xfrm>
            <a:off x="1852941" y="4191000"/>
            <a:ext cx="74083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Not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used</a:t>
            </a:r>
            <a:endParaRPr baseline="-25000" sz="2000">
              <a:solidFill>
                <a:schemeClr val="dk1"/>
              </a:solidFill>
              <a:latin typeface="Arial"/>
              <a:ea typeface="Arial"/>
              <a:cs typeface="Arial"/>
              <a:sym typeface="Arial"/>
            </a:endParaRPr>
          </a:p>
        </p:txBody>
      </p:sp>
      <p:sp>
        <p:nvSpPr>
          <p:cNvPr id="881" name="Google Shape;881;p58"/>
          <p:cNvSpPr/>
          <p:nvPr/>
        </p:nvSpPr>
        <p:spPr>
          <a:xfrm>
            <a:off x="377466" y="5346714"/>
            <a:ext cx="3853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8000"/>
                </a:solidFill>
                <a:latin typeface="Arial"/>
                <a:ea typeface="Arial"/>
                <a:cs typeface="Arial"/>
                <a:sym typeface="Arial"/>
              </a:rPr>
              <a:t>BALANCE exhausts </a:t>
            </a:r>
            <a:r>
              <a:rPr i="1" lang="en-US" sz="2000">
                <a:solidFill>
                  <a:srgbClr val="008000"/>
                </a:solidFill>
                <a:latin typeface="Arial"/>
                <a:ea typeface="Arial"/>
                <a:cs typeface="Arial"/>
                <a:sym typeface="Arial"/>
              </a:rPr>
              <a:t>A</a:t>
            </a:r>
            <a:r>
              <a:rPr baseline="-25000" i="1" lang="en-US" sz="2000">
                <a:solidFill>
                  <a:srgbClr val="008000"/>
                </a:solidFill>
                <a:latin typeface="Arial"/>
                <a:ea typeface="Arial"/>
                <a:cs typeface="Arial"/>
                <a:sym typeface="Arial"/>
              </a:rPr>
              <a:t>2</a:t>
            </a:r>
            <a:r>
              <a:rPr lang="en-US" sz="2000">
                <a:solidFill>
                  <a:srgbClr val="008000"/>
                </a:solidFill>
                <a:latin typeface="Arial"/>
                <a:ea typeface="Arial"/>
                <a:cs typeface="Arial"/>
                <a:sym typeface="Arial"/>
              </a:rPr>
              <a:t>’s budget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9"/>
          <p:cNvSpPr txBox="1"/>
          <p:nvPr/>
        </p:nvSpPr>
        <p:spPr>
          <a:xfrm>
            <a:off x="140178" y="3284642"/>
            <a:ext cx="8775300" cy="314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60093"/>
                </a:solidFill>
                <a:latin typeface="Arial"/>
                <a:ea typeface="Arial"/>
                <a:cs typeface="Arial"/>
                <a:sym typeface="Arial"/>
              </a:rPr>
              <a:t>Unassigned queries can only be assigned to A</a:t>
            </a:r>
            <a:r>
              <a:rPr b="1" baseline="-25000" lang="en-US" sz="1800">
                <a:solidFill>
                  <a:srgbClr val="D60093"/>
                </a:solidFill>
                <a:latin typeface="Arial"/>
                <a:ea typeface="Arial"/>
                <a:cs typeface="Arial"/>
                <a:sym typeface="Arial"/>
              </a:rPr>
              <a:t>2</a:t>
            </a:r>
            <a:endParaRPr/>
          </a:p>
          <a:p>
            <a:pPr indent="0" lvl="0" marL="0" marR="0" rtl="0" algn="l">
              <a:spcBef>
                <a:spcPts val="0"/>
              </a:spcBef>
              <a:spcAft>
                <a:spcPts val="0"/>
              </a:spcAft>
              <a:buNone/>
            </a:pPr>
            <a:r>
              <a:rPr b="1" lang="en-US" sz="2000">
                <a:solidFill>
                  <a:srgbClr val="0000FF"/>
                </a:solidFill>
                <a:latin typeface="Arial"/>
                <a:ea typeface="Arial"/>
                <a:cs typeface="Arial"/>
                <a:sym typeface="Arial"/>
              </a:rPr>
              <a:t>Goal:</a:t>
            </a:r>
            <a:r>
              <a:rPr lang="en-US" sz="2000">
                <a:solidFill>
                  <a:schemeClr val="dk1"/>
                </a:solidFill>
                <a:latin typeface="Arial"/>
                <a:ea typeface="Arial"/>
                <a:cs typeface="Arial"/>
                <a:sym typeface="Arial"/>
              </a:rPr>
              <a:t> </a:t>
            </a:r>
            <a:r>
              <a:rPr lang="en-US" sz="2000">
                <a:solidFill>
                  <a:srgbClr val="0000FF"/>
                </a:solidFill>
                <a:latin typeface="Arial"/>
                <a:ea typeface="Arial"/>
                <a:cs typeface="Arial"/>
                <a:sym typeface="Arial"/>
              </a:rPr>
              <a:t>Show we have </a:t>
            </a:r>
            <a:r>
              <a:rPr b="1" lang="en-US" sz="2000">
                <a:solidFill>
                  <a:srgbClr val="0000FF"/>
                </a:solidFill>
                <a:latin typeface="Arial"/>
                <a:ea typeface="Arial"/>
                <a:cs typeface="Arial"/>
                <a:sym typeface="Arial"/>
              </a:rPr>
              <a:t>y ≥ x</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Case 2)</a:t>
            </a:r>
            <a:r>
              <a:rPr lang="en-US" sz="2000">
                <a:solidFill>
                  <a:schemeClr val="dk1"/>
                </a:solidFill>
                <a:latin typeface="Arial"/>
                <a:ea typeface="Arial"/>
                <a:cs typeface="Arial"/>
                <a:sym typeface="Arial"/>
              </a:rPr>
              <a:t> &gt; ½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 queries got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a:t>
            </a:r>
            <a:r>
              <a:rPr lang="en-US" sz="2000">
                <a:solidFill>
                  <a:schemeClr val="dk1"/>
                </a:solidFill>
                <a:latin typeface="Tahoma"/>
                <a:ea typeface="Tahoma"/>
                <a:cs typeface="Tahoma"/>
                <a:sym typeface="Tahoma"/>
              </a:rPr>
              <a:t>consider the last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a:t>
            </a:r>
            <a:r>
              <a:rPr lang="en-US" sz="2000">
                <a:solidFill>
                  <a:schemeClr val="dk1"/>
                </a:solidFill>
                <a:latin typeface="Tahoma"/>
                <a:ea typeface="Tahoma"/>
                <a:cs typeface="Tahoma"/>
                <a:sym typeface="Tahoma"/>
              </a:rPr>
              <a:t> queries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Tahoma"/>
                <a:ea typeface="Tahoma"/>
                <a:cs typeface="Tahoma"/>
                <a:sym typeface="Tahoma"/>
              </a:rPr>
              <a:t>: </a:t>
            </a:r>
            <a:endParaRPr/>
          </a:p>
          <a:p>
            <a:pPr indent="-457200" lvl="1" marL="914400" marR="0" rtl="0" algn="l">
              <a:spcBef>
                <a:spcPts val="0"/>
              </a:spcBef>
              <a:spcAft>
                <a:spcPts val="0"/>
              </a:spcAft>
              <a:buClr>
                <a:schemeClr val="dk1"/>
              </a:buClr>
              <a:buSzPts val="2000"/>
              <a:buFont typeface="Tahoma"/>
              <a:buAutoNum type="arabicParenR"/>
            </a:pPr>
            <a:r>
              <a:rPr b="0" i="0" lang="en-US" sz="2000" u="none" cap="none" strike="noStrike">
                <a:solidFill>
                  <a:schemeClr val="dk1"/>
                </a:solidFill>
                <a:latin typeface="Tahoma"/>
                <a:ea typeface="Tahoma"/>
                <a:cs typeface="Tahoma"/>
                <a:sym typeface="Tahoma"/>
              </a:rPr>
              <a:t>B2 &gt;= B1 since Balance chose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2</a:t>
            </a:r>
            <a:endParaRPr/>
          </a:p>
          <a:p>
            <a:pPr indent="-457200" lvl="1" marL="914400" marR="0" rtl="0" algn="l">
              <a:spcBef>
                <a:spcPts val="0"/>
              </a:spcBef>
              <a:spcAft>
                <a:spcPts val="0"/>
              </a:spcAft>
              <a:buClr>
                <a:schemeClr val="dk1"/>
              </a:buClr>
              <a:buSzPts val="2000"/>
              <a:buFont typeface="Arial"/>
              <a:buAutoNum type="arabicParenR"/>
            </a:pPr>
            <a:r>
              <a:rPr b="0" i="0" lang="en-US" sz="2000" u="none" cap="none" strike="noStrike">
                <a:solidFill>
                  <a:schemeClr val="dk1"/>
                </a:solidFill>
                <a:latin typeface="Arial"/>
                <a:ea typeface="Arial"/>
                <a:cs typeface="Arial"/>
                <a:sym typeface="Arial"/>
              </a:rPr>
              <a:t>B2 &lt;= B/2 (since at least ½ of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1</a:t>
            </a:r>
            <a:r>
              <a:rPr b="0" i="0" lang="en-US" sz="2000" u="none" cap="none" strike="noStrike">
                <a:solidFill>
                  <a:schemeClr val="dk1"/>
                </a:solidFill>
                <a:latin typeface="Arial"/>
                <a:ea typeface="Arial"/>
                <a:cs typeface="Arial"/>
                <a:sym typeface="Arial"/>
              </a:rPr>
              <a:t>’s queries got assigned to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2</a:t>
            </a:r>
            <a:r>
              <a:rPr b="0" i="0" lang="en-US" sz="2000" u="none" cap="none" strike="noStrike">
                <a:solidFill>
                  <a:schemeClr val="dk1"/>
                </a:solidFill>
                <a:latin typeface="Arial"/>
                <a:ea typeface="Arial"/>
                <a:cs typeface="Arial"/>
                <a:sym typeface="Arial"/>
              </a:rPr>
              <a:t>)</a:t>
            </a:r>
            <a:endParaRPr/>
          </a:p>
          <a:p>
            <a:pPr indent="-457200" lvl="1" marL="914400" marR="0" rtl="0" algn="l">
              <a:spcBef>
                <a:spcPts val="0"/>
              </a:spcBef>
              <a:spcAft>
                <a:spcPts val="0"/>
              </a:spcAft>
              <a:buClr>
                <a:schemeClr val="dk1"/>
              </a:buClr>
              <a:buSzPts val="2000"/>
              <a:buFont typeface="Arial"/>
              <a:buAutoNum type="arabicParenR"/>
            </a:pPr>
            <a:r>
              <a:rPr b="0" i="0" lang="en-US" sz="2000" u="none" cap="none" strike="noStrike">
                <a:solidFill>
                  <a:schemeClr val="dk1"/>
                </a:solidFill>
                <a:latin typeface="Arial"/>
                <a:ea typeface="Arial"/>
                <a:cs typeface="Arial"/>
                <a:sym typeface="Arial"/>
              </a:rPr>
              <a:t>Thus, B1&lt;=B2 &lt;= B/2, so x (or B1) &lt; B/2, and x + y = B -&gt; y &gt;= x</a:t>
            </a:r>
            <a:endParaRPr b="1" i="0" sz="2000" u="none" cap="none" strike="noStrike">
              <a:solidFill>
                <a:srgbClr val="008000"/>
              </a:solidFill>
              <a:latin typeface="Arial"/>
              <a:ea typeface="Arial"/>
              <a:cs typeface="Arial"/>
              <a:sym typeface="Arial"/>
            </a:endParaRPr>
          </a:p>
          <a:p>
            <a:pPr indent="0" lvl="0" marL="0" marR="0" rtl="0" algn="l">
              <a:spcBef>
                <a:spcPts val="0"/>
              </a:spcBef>
              <a:spcAft>
                <a:spcPts val="0"/>
              </a:spcAft>
              <a:buNone/>
            </a:pPr>
            <a:r>
              <a:rPr b="1" lang="en-US" sz="2000">
                <a:solidFill>
                  <a:srgbClr val="008000"/>
                </a:solidFill>
                <a:latin typeface="Arial"/>
                <a:ea typeface="Arial"/>
                <a:cs typeface="Arial"/>
                <a:sym typeface="Arial"/>
              </a:rPr>
              <a:t>Balance revenue is minimum for </a:t>
            </a:r>
            <a:r>
              <a:rPr lang="en-US" sz="2000">
                <a:solidFill>
                  <a:schemeClr val="dk1"/>
                </a:solidFill>
                <a:latin typeface="Arial"/>
                <a:ea typeface="Arial"/>
                <a:cs typeface="Arial"/>
                <a:sym typeface="Arial"/>
              </a:rPr>
              <a:t>x=y=B/2 (i.e., Max x = B/2)</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Minimum Balance revenue = 3B/2</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Competitive Ratio = 3/4       </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[3B/2] / 2B = 3/4</a:t>
            </a:r>
            <a:endParaRPr sz="2000">
              <a:solidFill>
                <a:schemeClr val="dk1"/>
              </a:solidFill>
              <a:latin typeface="Arial"/>
              <a:ea typeface="Arial"/>
              <a:cs typeface="Arial"/>
              <a:sym typeface="Arial"/>
            </a:endParaRPr>
          </a:p>
        </p:txBody>
      </p:sp>
      <p:sp>
        <p:nvSpPr>
          <p:cNvPr id="888" name="Google Shape;888;p5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89" name="Google Shape;889;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0" name="Google Shape;890;p59"/>
          <p:cNvSpPr txBox="1"/>
          <p:nvPr/>
        </p:nvSpPr>
        <p:spPr>
          <a:xfrm>
            <a:off x="3505200" y="2133600"/>
            <a:ext cx="549862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Optimal revenue = </a:t>
            </a:r>
            <a:r>
              <a:rPr b="1" lang="en-US" sz="2000">
                <a:solidFill>
                  <a:schemeClr val="dk1"/>
                </a:solidFill>
                <a:latin typeface="Arial"/>
                <a:ea typeface="Arial"/>
                <a:cs typeface="Arial"/>
                <a:sym typeface="Arial"/>
              </a:rPr>
              <a:t>2B</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Balance Algorithm:</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Assume Balance gives revenue </a:t>
            </a:r>
            <a:r>
              <a:rPr b="1" lang="en-US" sz="2000">
                <a:solidFill>
                  <a:schemeClr val="dk1"/>
                </a:solidFill>
                <a:latin typeface="Arial"/>
                <a:ea typeface="Arial"/>
                <a:cs typeface="Arial"/>
                <a:sym typeface="Arial"/>
              </a:rPr>
              <a:t>= 2B-x or B+y</a:t>
            </a:r>
            <a:endParaRPr b="1" sz="2000">
              <a:solidFill>
                <a:schemeClr val="dk1"/>
              </a:solidFill>
              <a:latin typeface="Arial"/>
              <a:ea typeface="Arial"/>
              <a:cs typeface="Arial"/>
              <a:sym typeface="Arial"/>
            </a:endParaRPr>
          </a:p>
        </p:txBody>
      </p:sp>
      <p:sp>
        <p:nvSpPr>
          <p:cNvPr id="891" name="Google Shape;891;p59"/>
          <p:cNvSpPr/>
          <p:nvPr/>
        </p:nvSpPr>
        <p:spPr>
          <a:xfrm>
            <a:off x="3124200" y="1295400"/>
            <a:ext cx="228600" cy="2286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2" name="Google Shape;892;p59"/>
          <p:cNvSpPr/>
          <p:nvPr/>
        </p:nvSpPr>
        <p:spPr>
          <a:xfrm>
            <a:off x="3124200" y="1828800"/>
            <a:ext cx="228600" cy="22860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3" name="Google Shape;893;p59"/>
          <p:cNvSpPr txBox="1"/>
          <p:nvPr/>
        </p:nvSpPr>
        <p:spPr>
          <a:xfrm>
            <a:off x="3352800" y="12192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 in the optimal solution</a:t>
            </a:r>
            <a:endParaRPr/>
          </a:p>
        </p:txBody>
      </p:sp>
      <p:sp>
        <p:nvSpPr>
          <p:cNvPr id="894" name="Google Shape;894;p59"/>
          <p:cNvSpPr txBox="1"/>
          <p:nvPr/>
        </p:nvSpPr>
        <p:spPr>
          <a:xfrm>
            <a:off x="3352800" y="17526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in the optimal solution</a:t>
            </a:r>
            <a:endParaRPr/>
          </a:p>
        </p:txBody>
      </p:sp>
      <p:sp>
        <p:nvSpPr>
          <p:cNvPr id="895" name="Google Shape;895;p59"/>
          <p:cNvSpPr/>
          <p:nvPr/>
        </p:nvSpPr>
        <p:spPr>
          <a:xfrm>
            <a:off x="573088" y="1746302"/>
            <a:ext cx="457200" cy="18415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896" name="Google Shape;896;p59"/>
          <p:cNvGrpSpPr/>
          <p:nvPr/>
        </p:nvGrpSpPr>
        <p:grpSpPr>
          <a:xfrm>
            <a:off x="254000" y="1212902"/>
            <a:ext cx="2794000" cy="1695447"/>
            <a:chOff x="279" y="2496"/>
            <a:chExt cx="1760" cy="1068"/>
          </a:xfrm>
        </p:grpSpPr>
        <p:sp>
          <p:nvSpPr>
            <p:cNvPr id="897" name="Google Shape;897;p59"/>
            <p:cNvSpPr/>
            <p:nvPr/>
          </p:nvSpPr>
          <p:spPr>
            <a:xfrm>
              <a:off x="480" y="2544"/>
              <a:ext cx="288" cy="28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8" name="Google Shape;898;p59"/>
            <p:cNvSpPr/>
            <p:nvPr/>
          </p:nvSpPr>
          <p:spPr>
            <a:xfrm>
              <a:off x="480" y="2948"/>
              <a:ext cx="288" cy="315"/>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9" name="Google Shape;899;p59"/>
            <p:cNvSpPr/>
            <p:nvPr/>
          </p:nvSpPr>
          <p:spPr>
            <a:xfrm>
              <a:off x="864" y="2823"/>
              <a:ext cx="288" cy="441"/>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0" name="Google Shape;900;p59"/>
            <p:cNvSpPr/>
            <p:nvPr/>
          </p:nvSpPr>
          <p:spPr>
            <a:xfrm>
              <a:off x="864" y="2544"/>
              <a:ext cx="288" cy="28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1" name="Google Shape;901;p59"/>
            <p:cNvSpPr/>
            <p:nvPr/>
          </p:nvSpPr>
          <p:spPr>
            <a:xfrm>
              <a:off x="1248" y="2976"/>
              <a:ext cx="288" cy="287"/>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902" name="Google Shape;902;p59"/>
            <p:cNvCxnSpPr/>
            <p:nvPr/>
          </p:nvCxnSpPr>
          <p:spPr>
            <a:xfrm>
              <a:off x="1632" y="2976"/>
              <a:ext cx="0" cy="288"/>
            </a:xfrm>
            <a:prstGeom prst="straightConnector1">
              <a:avLst/>
            </a:prstGeom>
            <a:noFill/>
            <a:ln cap="flat" cmpd="sng" w="9525">
              <a:solidFill>
                <a:schemeClr val="dk1"/>
              </a:solidFill>
              <a:prstDash val="solid"/>
              <a:round/>
              <a:headEnd len="med" w="med" type="stealth"/>
              <a:tailEnd len="med" w="med" type="stealth"/>
            </a:ln>
          </p:spPr>
        </p:cxnSp>
        <p:sp>
          <p:nvSpPr>
            <p:cNvPr id="903" name="Google Shape;903;p59"/>
            <p:cNvSpPr txBox="1"/>
            <p:nvPr/>
          </p:nvSpPr>
          <p:spPr>
            <a:xfrm>
              <a:off x="1632" y="2996"/>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cxnSp>
          <p:nvCxnSpPr>
            <p:cNvPr id="904" name="Google Shape;904;p59"/>
            <p:cNvCxnSpPr/>
            <p:nvPr/>
          </p:nvCxnSpPr>
          <p:spPr>
            <a:xfrm>
              <a:off x="279" y="2832"/>
              <a:ext cx="9" cy="432"/>
            </a:xfrm>
            <a:prstGeom prst="straightConnector1">
              <a:avLst/>
            </a:prstGeom>
            <a:noFill/>
            <a:ln cap="flat" cmpd="sng" w="9525">
              <a:solidFill>
                <a:schemeClr val="dk1"/>
              </a:solidFill>
              <a:prstDash val="solid"/>
              <a:round/>
              <a:headEnd len="med" w="med" type="stealth"/>
              <a:tailEnd len="med" w="med" type="stealth"/>
            </a:ln>
          </p:spPr>
        </p:cxnSp>
        <p:sp>
          <p:nvSpPr>
            <p:cNvPr id="905" name="Google Shape;905;p59"/>
            <p:cNvSpPr txBox="1"/>
            <p:nvPr/>
          </p:nvSpPr>
          <p:spPr>
            <a:xfrm>
              <a:off x="288" y="2948"/>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y</a:t>
              </a:r>
              <a:endParaRPr/>
            </a:p>
          </p:txBody>
        </p:sp>
        <p:cxnSp>
          <p:nvCxnSpPr>
            <p:cNvPr id="906" name="Google Shape;906;p59"/>
            <p:cNvCxnSpPr/>
            <p:nvPr/>
          </p:nvCxnSpPr>
          <p:spPr>
            <a:xfrm>
              <a:off x="1824" y="2496"/>
              <a:ext cx="0" cy="768"/>
            </a:xfrm>
            <a:prstGeom prst="straightConnector1">
              <a:avLst/>
            </a:prstGeom>
            <a:noFill/>
            <a:ln cap="flat" cmpd="sng" w="9525">
              <a:solidFill>
                <a:schemeClr val="dk1"/>
              </a:solidFill>
              <a:prstDash val="solid"/>
              <a:round/>
              <a:headEnd len="med" w="med" type="stealth"/>
              <a:tailEnd len="med" w="med" type="stealth"/>
            </a:ln>
          </p:spPr>
        </p:cxnSp>
        <p:sp>
          <p:nvSpPr>
            <p:cNvPr id="907" name="Google Shape;907;p59"/>
            <p:cNvSpPr txBox="1"/>
            <p:nvPr/>
          </p:nvSpPr>
          <p:spPr>
            <a:xfrm>
              <a:off x="1824" y="2708"/>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sp>
          <p:nvSpPr>
            <p:cNvPr id="908" name="Google Shape;908;p59"/>
            <p:cNvSpPr txBox="1"/>
            <p:nvPr/>
          </p:nvSpPr>
          <p:spPr>
            <a:xfrm>
              <a:off x="288" y="326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909" name="Google Shape;909;p59"/>
            <p:cNvSpPr txBox="1"/>
            <p:nvPr/>
          </p:nvSpPr>
          <p:spPr>
            <a:xfrm>
              <a:off x="743" y="3264"/>
              <a:ext cx="600" cy="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910" name="Google Shape;910;p59"/>
            <p:cNvCxnSpPr/>
            <p:nvPr/>
          </p:nvCxnSpPr>
          <p:spPr>
            <a:xfrm>
              <a:off x="279" y="2544"/>
              <a:ext cx="0" cy="288"/>
            </a:xfrm>
            <a:prstGeom prst="straightConnector1">
              <a:avLst/>
            </a:prstGeom>
            <a:noFill/>
            <a:ln cap="flat" cmpd="sng" w="9525">
              <a:solidFill>
                <a:schemeClr val="dk1"/>
              </a:solidFill>
              <a:prstDash val="solid"/>
              <a:round/>
              <a:headEnd len="med" w="med" type="stealth"/>
              <a:tailEnd len="med" w="med" type="stealth"/>
            </a:ln>
          </p:spPr>
        </p:cxnSp>
        <p:sp>
          <p:nvSpPr>
            <p:cNvPr id="911" name="Google Shape;911;p59"/>
            <p:cNvSpPr txBox="1"/>
            <p:nvPr/>
          </p:nvSpPr>
          <p:spPr>
            <a:xfrm>
              <a:off x="279" y="2564"/>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grpSp>
      <p:sp>
        <p:nvSpPr>
          <p:cNvPr id="912" name="Google Shape;912;p59"/>
          <p:cNvSpPr txBox="1"/>
          <p:nvPr/>
        </p:nvSpPr>
        <p:spPr>
          <a:xfrm>
            <a:off x="1649741" y="2432102"/>
            <a:ext cx="74083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Not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used</a:t>
            </a:r>
            <a:endParaRPr baseline="-25000" sz="2000">
              <a:solidFill>
                <a:schemeClr val="dk1"/>
              </a:solidFill>
              <a:latin typeface="Arial"/>
              <a:ea typeface="Arial"/>
              <a:cs typeface="Arial"/>
              <a:sym typeface="Arial"/>
            </a:endParaRPr>
          </a:p>
        </p:txBody>
      </p:sp>
      <p:sp>
        <p:nvSpPr>
          <p:cNvPr id="913" name="Google Shape;913;p59"/>
          <p:cNvSpPr txBox="1"/>
          <p:nvPr/>
        </p:nvSpPr>
        <p:spPr>
          <a:xfrm>
            <a:off x="95323" y="213816"/>
            <a:ext cx="5341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B1</a:t>
            </a:r>
            <a:endParaRPr/>
          </a:p>
        </p:txBody>
      </p:sp>
      <p:cxnSp>
        <p:nvCxnSpPr>
          <p:cNvPr id="914" name="Google Shape;914;p59"/>
          <p:cNvCxnSpPr>
            <a:stCxn id="913" idx="2"/>
          </p:cNvCxnSpPr>
          <p:nvPr/>
        </p:nvCxnSpPr>
        <p:spPr>
          <a:xfrm>
            <a:off x="362384" y="675481"/>
            <a:ext cx="429000" cy="75660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 Search Ads</a:t>
            </a:r>
            <a:endParaRPr/>
          </a:p>
        </p:txBody>
      </p:sp>
      <p:sp>
        <p:nvSpPr>
          <p:cNvPr id="134" name="Google Shape;134;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5" name="Google Shape;135;p6"/>
          <p:cNvPicPr preferRelativeResize="0"/>
          <p:nvPr/>
        </p:nvPicPr>
        <p:blipFill rotWithShape="1">
          <a:blip r:embed="rId3">
            <a:alphaModFix/>
          </a:blip>
          <a:srcRect b="0" l="0" r="0" t="0"/>
          <a:stretch/>
        </p:blipFill>
        <p:spPr>
          <a:xfrm>
            <a:off x="114810" y="1143000"/>
            <a:ext cx="4864100" cy="4165600"/>
          </a:xfrm>
          <a:prstGeom prst="rect">
            <a:avLst/>
          </a:prstGeom>
          <a:noFill/>
          <a:ln>
            <a:noFill/>
          </a:ln>
        </p:spPr>
      </p:pic>
      <p:pic>
        <p:nvPicPr>
          <p:cNvPr id="136" name="Google Shape;136;p6"/>
          <p:cNvPicPr preferRelativeResize="0"/>
          <p:nvPr/>
        </p:nvPicPr>
        <p:blipFill rotWithShape="1">
          <a:blip r:embed="rId4">
            <a:alphaModFix/>
          </a:blip>
          <a:srcRect b="0" l="0" r="0" t="0"/>
          <a:stretch/>
        </p:blipFill>
        <p:spPr>
          <a:xfrm>
            <a:off x="4178745" y="4483100"/>
            <a:ext cx="4927600" cy="2374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General Result</a:t>
            </a:r>
            <a:endParaRPr/>
          </a:p>
        </p:txBody>
      </p:sp>
      <p:sp>
        <p:nvSpPr>
          <p:cNvPr id="921" name="Google Shape;921;p6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00"/>
                </a:solidFill>
              </a:rPr>
              <a:t>For Balance algorithm with many bidders</a:t>
            </a:r>
            <a:endParaRPr/>
          </a:p>
          <a:p>
            <a:pPr indent="-342900" lvl="0" marL="342900" rtl="0" algn="l">
              <a:spcBef>
                <a:spcPts val="560"/>
              </a:spcBef>
              <a:spcAft>
                <a:spcPts val="0"/>
              </a:spcAft>
              <a:buSzPts val="2800"/>
              <a:buChar char="●"/>
            </a:pPr>
            <a:r>
              <a:rPr b="1" lang="en-US">
                <a:solidFill>
                  <a:srgbClr val="D60093"/>
                </a:solidFill>
              </a:rPr>
              <a:t>In the general case, worst competitive ratio of BALANCE is </a:t>
            </a:r>
            <a:r>
              <a:rPr b="1" lang="en-US">
                <a:solidFill>
                  <a:srgbClr val="0000FF"/>
                </a:solidFill>
              </a:rPr>
              <a:t>1–1/e = approx. 0.63</a:t>
            </a:r>
            <a:endParaRPr/>
          </a:p>
          <a:p>
            <a:pPr indent="-285750" lvl="1" marL="742950" rtl="0" algn="l">
              <a:spcBef>
                <a:spcPts val="480"/>
              </a:spcBef>
              <a:spcAft>
                <a:spcPts val="0"/>
              </a:spcAft>
              <a:buSzPts val="2400"/>
              <a:buChar char="⮚"/>
            </a:pPr>
            <a:r>
              <a:rPr lang="en-US"/>
              <a:t>Interestingly, no online algorithm has a better competitive ratio!</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Let’s see the worst case example that gives this ratio</a:t>
            </a:r>
            <a:endParaRPr/>
          </a:p>
        </p:txBody>
      </p:sp>
      <p:sp>
        <p:nvSpPr>
          <p:cNvPr id="922" name="Google Shape;922;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6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Worst case for BALANCE</a:t>
            </a:r>
            <a:endParaRPr/>
          </a:p>
        </p:txBody>
      </p:sp>
      <p:sp>
        <p:nvSpPr>
          <p:cNvPr id="929" name="Google Shape;929;p61"/>
          <p:cNvSpPr txBox="1"/>
          <p:nvPr>
            <p:ph idx="1" type="body"/>
          </p:nvPr>
        </p:nvSpPr>
        <p:spPr>
          <a:xfrm>
            <a:off x="457200" y="1295400"/>
            <a:ext cx="8458200" cy="5410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b="1" i="1" lang="en-US" sz="2400">
                <a:solidFill>
                  <a:srgbClr val="008000"/>
                </a:solidFill>
              </a:rPr>
              <a:t>N</a:t>
            </a:r>
            <a:r>
              <a:rPr b="1" lang="en-US" sz="2400">
                <a:solidFill>
                  <a:srgbClr val="008000"/>
                </a:solidFill>
              </a:rPr>
              <a:t> advertisers:</a:t>
            </a:r>
            <a:r>
              <a:rPr lang="en-US" sz="2400"/>
              <a:t> </a:t>
            </a:r>
            <a:r>
              <a:rPr b="1" i="1" lang="en-US" sz="2400"/>
              <a:t>A</a:t>
            </a:r>
            <a:r>
              <a:rPr b="1" baseline="-25000" i="1" lang="en-US" sz="2400"/>
              <a:t>1 </a:t>
            </a:r>
            <a:r>
              <a:rPr b="1" i="1" lang="en-US" sz="2400"/>
              <a:t>, A</a:t>
            </a:r>
            <a:r>
              <a:rPr b="1" baseline="-25000" i="1" lang="en-US" sz="2400"/>
              <a:t>2 </a:t>
            </a:r>
            <a:r>
              <a:rPr b="1" i="1" lang="en-US" sz="2400"/>
              <a:t>, … A</a:t>
            </a:r>
            <a:r>
              <a:rPr b="1" baseline="-25000" i="1" lang="en-US" sz="2400"/>
              <a:t>i</a:t>
            </a:r>
            <a:r>
              <a:rPr b="1" i="1" lang="en-US" sz="2400"/>
              <a:t> ,… A</a:t>
            </a:r>
            <a:r>
              <a:rPr b="1" baseline="-25000" i="1" lang="en-US" sz="2400"/>
              <a:t>N</a:t>
            </a:r>
            <a:endParaRPr/>
          </a:p>
          <a:p>
            <a:pPr indent="-285750" lvl="1" marL="742950" rtl="0" algn="l">
              <a:spcBef>
                <a:spcPts val="370"/>
              </a:spcBef>
              <a:spcAft>
                <a:spcPts val="0"/>
              </a:spcAft>
              <a:buSzPct val="100000"/>
              <a:buChar char="⮚"/>
            </a:pPr>
            <a:r>
              <a:rPr lang="en-US" sz="2000"/>
              <a:t>Each has a budget </a:t>
            </a:r>
            <a:r>
              <a:rPr b="1" i="1" lang="en-US" sz="2000"/>
              <a:t>B</a:t>
            </a:r>
            <a:r>
              <a:rPr b="1" lang="en-US" sz="2000"/>
              <a:t> = </a:t>
            </a:r>
            <a:r>
              <a:rPr b="1" i="1" lang="en-US" sz="2000"/>
              <a:t>i</a:t>
            </a:r>
            <a:r>
              <a:rPr b="1" lang="en-US" sz="2000"/>
              <a:t>      </a:t>
            </a:r>
            <a:r>
              <a:rPr lang="en-US" sz="2000"/>
              <a:t>// budgets are 1,2,3,…, N</a:t>
            </a:r>
            <a:endParaRPr/>
          </a:p>
          <a:p>
            <a:pPr indent="-342900" lvl="0" marL="342900" rtl="0" algn="l">
              <a:spcBef>
                <a:spcPts val="444"/>
              </a:spcBef>
              <a:spcAft>
                <a:spcPts val="0"/>
              </a:spcAft>
              <a:buSzPct val="100000"/>
              <a:buChar char="●"/>
            </a:pPr>
            <a:r>
              <a:rPr b="1" lang="en-US" sz="2400">
                <a:solidFill>
                  <a:srgbClr val="0000FF"/>
                </a:solidFill>
              </a:rPr>
              <a:t>Queries:</a:t>
            </a:r>
            <a:endParaRPr/>
          </a:p>
          <a:p>
            <a:pPr indent="-285750" lvl="1" marL="742950" rtl="0" algn="l">
              <a:spcBef>
                <a:spcPts val="370"/>
              </a:spcBef>
              <a:spcAft>
                <a:spcPts val="0"/>
              </a:spcAft>
              <a:buSzPct val="100000"/>
              <a:buChar char="⮚"/>
            </a:pPr>
            <a:r>
              <a:rPr b="1" i="1" lang="en-US" sz="2000"/>
              <a:t>N∙B</a:t>
            </a:r>
            <a:r>
              <a:rPr lang="en-US" sz="2000"/>
              <a:t> queries appear in </a:t>
            </a:r>
            <a:r>
              <a:rPr b="1" i="1" lang="en-US" sz="2000">
                <a:solidFill>
                  <a:srgbClr val="FF0000"/>
                </a:solidFill>
              </a:rPr>
              <a:t>N</a:t>
            </a:r>
            <a:r>
              <a:rPr lang="en-US" sz="2000">
                <a:solidFill>
                  <a:srgbClr val="FF0000"/>
                </a:solidFill>
              </a:rPr>
              <a:t> rounds of </a:t>
            </a:r>
            <a:r>
              <a:rPr b="1" i="1" lang="en-US" sz="2000">
                <a:solidFill>
                  <a:srgbClr val="FF0000"/>
                </a:solidFill>
              </a:rPr>
              <a:t>B</a:t>
            </a:r>
            <a:r>
              <a:rPr lang="en-US" sz="2000">
                <a:solidFill>
                  <a:srgbClr val="FF0000"/>
                </a:solidFill>
              </a:rPr>
              <a:t> queries each</a:t>
            </a:r>
            <a:endParaRPr/>
          </a:p>
          <a:p>
            <a:pPr indent="-342900" lvl="0" marL="342900" rtl="0" algn="l">
              <a:spcBef>
                <a:spcPts val="444"/>
              </a:spcBef>
              <a:spcAft>
                <a:spcPts val="0"/>
              </a:spcAft>
              <a:buSzPct val="100000"/>
              <a:buChar char="●"/>
            </a:pPr>
            <a:r>
              <a:rPr b="1" lang="en-US" sz="2400">
                <a:solidFill>
                  <a:srgbClr val="D60093"/>
                </a:solidFill>
              </a:rPr>
              <a:t>Bidding (requirement or qualification):</a:t>
            </a:r>
            <a:endParaRPr/>
          </a:p>
          <a:p>
            <a:pPr indent="-285750" lvl="1" marL="742950" rtl="0" algn="l">
              <a:spcBef>
                <a:spcPts val="370"/>
              </a:spcBef>
              <a:spcAft>
                <a:spcPts val="0"/>
              </a:spcAft>
              <a:buSzPct val="100000"/>
              <a:buChar char="⮚"/>
            </a:pPr>
            <a:r>
              <a:rPr lang="en-US" sz="2000"/>
              <a:t>Round </a:t>
            </a:r>
            <a:r>
              <a:rPr b="1" lang="en-US" sz="2000"/>
              <a:t>1</a:t>
            </a:r>
            <a:r>
              <a:rPr lang="en-US" sz="2000"/>
              <a:t> queries can be bid by  </a:t>
            </a:r>
            <a:r>
              <a:rPr b="1" lang="en-US" sz="2000"/>
              <a:t>A</a:t>
            </a:r>
            <a:r>
              <a:rPr b="1" baseline="-25000" lang="en-US" sz="2000"/>
              <a:t>1</a:t>
            </a:r>
            <a:r>
              <a:rPr b="1" lang="en-US" sz="2000"/>
              <a:t>, A</a:t>
            </a:r>
            <a:r>
              <a:rPr b="1" baseline="-25000" lang="en-US" sz="2000"/>
              <a:t>2</a:t>
            </a:r>
            <a:r>
              <a:rPr b="1" lang="en-US" sz="2000"/>
              <a:t>,     …,   …,   A</a:t>
            </a:r>
            <a:r>
              <a:rPr b="1" baseline="-25000" lang="en-US" sz="2000"/>
              <a:t>N </a:t>
            </a:r>
            <a:endParaRPr/>
          </a:p>
          <a:p>
            <a:pPr indent="-285750" lvl="1" marL="742950" rtl="0" algn="l">
              <a:spcBef>
                <a:spcPts val="370"/>
              </a:spcBef>
              <a:spcAft>
                <a:spcPts val="0"/>
              </a:spcAft>
              <a:buSzPct val="100000"/>
              <a:buChar char="⮚"/>
            </a:pPr>
            <a:r>
              <a:rPr lang="en-US" sz="2000"/>
              <a:t>Round </a:t>
            </a:r>
            <a:r>
              <a:rPr b="1" lang="en-US" sz="2000"/>
              <a:t>2</a:t>
            </a:r>
            <a:r>
              <a:rPr lang="en-US" sz="2000"/>
              <a:t> queries can be bid by         </a:t>
            </a:r>
            <a:r>
              <a:rPr b="1" lang="en-US" sz="2000"/>
              <a:t>A</a:t>
            </a:r>
            <a:r>
              <a:rPr b="1" baseline="-25000" lang="en-US" sz="2000"/>
              <a:t>2</a:t>
            </a:r>
            <a:r>
              <a:rPr b="1" lang="en-US" sz="2000"/>
              <a:t>, A</a:t>
            </a:r>
            <a:r>
              <a:rPr b="1" baseline="-25000" lang="en-US" sz="2000"/>
              <a:t>3</a:t>
            </a:r>
            <a:r>
              <a:rPr b="1" lang="en-US" sz="2000"/>
              <a:t>, …,  …, A</a:t>
            </a:r>
            <a:r>
              <a:rPr b="1" baseline="-25000" lang="en-US" sz="2000"/>
              <a:t>N</a:t>
            </a:r>
            <a:endParaRPr/>
          </a:p>
          <a:p>
            <a:pPr indent="-285750" lvl="1" marL="742950" rtl="0" algn="l">
              <a:spcBef>
                <a:spcPts val="370"/>
              </a:spcBef>
              <a:spcAft>
                <a:spcPts val="0"/>
              </a:spcAft>
              <a:buSzPct val="100000"/>
              <a:buChar char="⮚"/>
            </a:pPr>
            <a:r>
              <a:rPr lang="en-US" sz="2000"/>
              <a:t>Round </a:t>
            </a:r>
            <a:r>
              <a:rPr b="1" i="1" lang="en-US" sz="2000"/>
              <a:t>i</a:t>
            </a:r>
            <a:r>
              <a:rPr lang="en-US" sz="2000"/>
              <a:t> queries can be bid by                        </a:t>
            </a:r>
            <a:r>
              <a:rPr b="1" lang="en-US" sz="2000"/>
              <a:t>A</a:t>
            </a:r>
            <a:r>
              <a:rPr b="1" baseline="-25000" lang="en-US" sz="2000"/>
              <a:t>i</a:t>
            </a:r>
            <a:r>
              <a:rPr b="1" lang="en-US" sz="2000"/>
              <a:t>, …, A</a:t>
            </a:r>
            <a:r>
              <a:rPr b="1" baseline="-25000" lang="en-US" sz="2000"/>
              <a:t>N</a:t>
            </a:r>
            <a:endParaRPr/>
          </a:p>
          <a:p>
            <a:pPr indent="-342900" lvl="0" marL="342900" rtl="0" algn="l">
              <a:spcBef>
                <a:spcPts val="444"/>
              </a:spcBef>
              <a:spcAft>
                <a:spcPts val="0"/>
              </a:spcAft>
              <a:buSzPct val="100000"/>
              <a:buChar char="●"/>
            </a:pPr>
            <a:r>
              <a:rPr b="1" lang="en-US" sz="2400">
                <a:solidFill>
                  <a:srgbClr val="008000"/>
                </a:solidFill>
              </a:rPr>
              <a:t>Optimum allocation:   </a:t>
            </a:r>
            <a:r>
              <a:rPr lang="en-US" sz="1900"/>
              <a:t>// from front to back</a:t>
            </a:r>
            <a:br>
              <a:rPr b="1" lang="en-US" sz="2400">
                <a:solidFill>
                  <a:srgbClr val="008000"/>
                </a:solidFill>
              </a:rPr>
            </a:br>
            <a:r>
              <a:rPr lang="en-US" sz="2400"/>
              <a:t>Allocate round </a:t>
            </a:r>
            <a:r>
              <a:rPr b="1" i="1" lang="en-US" sz="2400"/>
              <a:t>i</a:t>
            </a:r>
            <a:r>
              <a:rPr lang="en-US" sz="2400"/>
              <a:t> queries to </a:t>
            </a:r>
            <a:r>
              <a:rPr b="1" i="1" lang="en-US" sz="2400"/>
              <a:t>A</a:t>
            </a:r>
            <a:r>
              <a:rPr b="1" baseline="-25000" i="1" lang="en-US" sz="2400"/>
              <a:t>i </a:t>
            </a:r>
            <a:r>
              <a:rPr lang="en-US" sz="2400"/>
              <a:t>      </a:t>
            </a:r>
            <a:r>
              <a:rPr lang="en-US" sz="2200"/>
              <a:t>// even though there are other bidders</a:t>
            </a:r>
            <a:endParaRPr b="1" baseline="-25000" i="1" sz="2400"/>
          </a:p>
          <a:p>
            <a:pPr indent="-285750" lvl="1" marL="742950" rtl="0" algn="l">
              <a:spcBef>
                <a:spcPts val="370"/>
              </a:spcBef>
              <a:spcAft>
                <a:spcPts val="0"/>
              </a:spcAft>
              <a:buSzPct val="100000"/>
              <a:buChar char="⮚"/>
            </a:pPr>
            <a:r>
              <a:rPr lang="en-US" sz="2000"/>
              <a:t>Optimum revenue </a:t>
            </a:r>
            <a:r>
              <a:rPr b="1" i="1" lang="en-US" sz="2000"/>
              <a:t>N</a:t>
            </a:r>
            <a:r>
              <a:rPr b="1" lang="en-US" sz="2000"/>
              <a:t>∙</a:t>
            </a:r>
            <a:r>
              <a:rPr b="1" i="1" lang="en-US" sz="2000"/>
              <a:t>B</a:t>
            </a:r>
            <a:r>
              <a:rPr lang="en-US" sz="2000"/>
              <a:t> = 1+2+3+…+N</a:t>
            </a:r>
            <a:endParaRPr b="1" i="1" sz="2000"/>
          </a:p>
          <a:p>
            <a:pPr indent="-342900" lvl="0" marL="342900" rtl="0" algn="l">
              <a:spcBef>
                <a:spcPts val="444"/>
              </a:spcBef>
              <a:spcAft>
                <a:spcPts val="0"/>
              </a:spcAft>
              <a:buSzPct val="100000"/>
              <a:buChar char="●"/>
            </a:pPr>
            <a:r>
              <a:rPr b="1" lang="en-US" sz="2400"/>
              <a:t>BALANCE: </a:t>
            </a:r>
            <a:r>
              <a:rPr lang="en-US" sz="1900"/>
              <a:t>// from back to front</a:t>
            </a:r>
            <a:endParaRPr sz="2400"/>
          </a:p>
          <a:p>
            <a:pPr indent="-285750" lvl="1" marL="742950" rtl="0" algn="l">
              <a:spcBef>
                <a:spcPts val="370"/>
              </a:spcBef>
              <a:spcAft>
                <a:spcPts val="0"/>
              </a:spcAft>
              <a:buSzPct val="100000"/>
              <a:buChar char="⮚"/>
            </a:pPr>
            <a:r>
              <a:rPr lang="en-US" sz="2000"/>
              <a:t>Assigns query in round 1 to N advertisers equally, since all can bid on q1</a:t>
            </a:r>
            <a:endParaRPr/>
          </a:p>
          <a:p>
            <a:pPr indent="-228600" lvl="2" marL="1143000" rtl="0" algn="l">
              <a:spcBef>
                <a:spcPts val="333"/>
              </a:spcBef>
              <a:spcAft>
                <a:spcPts val="0"/>
              </a:spcAft>
              <a:buSzPct val="100000"/>
              <a:buFont typeface="Calibri"/>
              <a:buChar char="•"/>
            </a:pPr>
            <a:r>
              <a:rPr lang="en-US" sz="1800"/>
              <a:t>But prefer/select the bidder with the largest remaining budget, e.g., A</a:t>
            </a:r>
            <a:r>
              <a:rPr baseline="-25000" lang="en-US" sz="1800"/>
              <a:t>N</a:t>
            </a:r>
            <a:endParaRPr/>
          </a:p>
          <a:p>
            <a:pPr indent="-285750" lvl="1" marL="742950" rtl="0" algn="l">
              <a:spcBef>
                <a:spcPts val="370"/>
              </a:spcBef>
              <a:spcAft>
                <a:spcPts val="0"/>
              </a:spcAft>
              <a:buSzPct val="100000"/>
              <a:buChar char="⮚"/>
            </a:pPr>
            <a:r>
              <a:rPr lang="en-US" sz="2000"/>
              <a:t>For q2, only A</a:t>
            </a:r>
            <a:r>
              <a:rPr baseline="-25000" lang="en-US" sz="2000"/>
              <a:t>2</a:t>
            </a:r>
            <a:r>
              <a:rPr lang="en-US" sz="2000"/>
              <a:t>, A</a:t>
            </a:r>
            <a:r>
              <a:rPr baseline="-25000" lang="en-US" sz="2000"/>
              <a:t>3</a:t>
            </a:r>
            <a:r>
              <a:rPr lang="en-US" sz="2000"/>
              <a:t>, …, A</a:t>
            </a:r>
            <a:r>
              <a:rPr baseline="-25000" lang="en-US" sz="2000"/>
              <a:t>N</a:t>
            </a:r>
            <a:r>
              <a:rPr lang="en-US" sz="2000"/>
              <a:t> can bid, so still prefer the larger bidders;</a:t>
            </a:r>
            <a:endParaRPr baseline="-25000" sz="2000"/>
          </a:p>
          <a:p>
            <a:pPr indent="-285750" lvl="1" marL="742950" rtl="0" algn="l">
              <a:spcBef>
                <a:spcPts val="370"/>
              </a:spcBef>
              <a:spcAft>
                <a:spcPts val="0"/>
              </a:spcAft>
              <a:buSzPct val="100000"/>
              <a:buChar char="⮚"/>
            </a:pPr>
            <a:r>
              <a:rPr lang="en-US" sz="2000"/>
              <a:t>For each query qi, only A</a:t>
            </a:r>
            <a:r>
              <a:rPr baseline="-25000" lang="en-US" sz="2000"/>
              <a:t>i</a:t>
            </a:r>
            <a:r>
              <a:rPr lang="en-US" sz="2000"/>
              <a:t>, …,  A</a:t>
            </a:r>
            <a:r>
              <a:rPr baseline="-25000" lang="en-US" sz="2000"/>
              <a:t>N </a:t>
            </a:r>
            <a:r>
              <a:rPr lang="en-US" sz="2000"/>
              <a:t> still prefer the back bidders</a:t>
            </a:r>
            <a:endParaRPr/>
          </a:p>
          <a:p>
            <a:pPr indent="-168275" lvl="1" marL="742950" rtl="0" algn="l">
              <a:spcBef>
                <a:spcPts val="370"/>
              </a:spcBef>
              <a:spcAft>
                <a:spcPts val="0"/>
              </a:spcAft>
              <a:buSzPct val="100000"/>
              <a:buNone/>
            </a:pPr>
            <a:r>
              <a:t/>
            </a:r>
            <a:endParaRPr sz="2000"/>
          </a:p>
        </p:txBody>
      </p:sp>
      <p:sp>
        <p:nvSpPr>
          <p:cNvPr id="930" name="Google Shape;930;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1" name="Google Shape;931;p61"/>
          <p:cNvSpPr txBox="1"/>
          <p:nvPr/>
        </p:nvSpPr>
        <p:spPr>
          <a:xfrm>
            <a:off x="152400" y="39655"/>
            <a:ext cx="830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Kalyanasundaram, B., &amp; Pruhs, K. R. (2000). An optimal deterministic algorithm for online b-matching. </a:t>
            </a:r>
            <a:r>
              <a:rPr i="1" lang="en-US" sz="1600">
                <a:solidFill>
                  <a:schemeClr val="dk1"/>
                </a:solidFill>
                <a:latin typeface="Tahoma"/>
                <a:ea typeface="Tahoma"/>
                <a:cs typeface="Tahoma"/>
                <a:sym typeface="Tahoma"/>
              </a:rPr>
              <a:t>Theoretical Computer Science</a:t>
            </a:r>
            <a:r>
              <a:rPr lang="en-US" sz="1600">
                <a:solidFill>
                  <a:schemeClr val="dk1"/>
                </a:solidFill>
                <a:latin typeface="Tahoma"/>
                <a:ea typeface="Tahoma"/>
                <a:cs typeface="Tahoma"/>
                <a:sym typeface="Tahoma"/>
              </a:rPr>
              <a:t>, </a:t>
            </a:r>
            <a:r>
              <a:rPr i="1" lang="en-US" sz="1600">
                <a:solidFill>
                  <a:schemeClr val="dk1"/>
                </a:solidFill>
                <a:latin typeface="Tahoma"/>
                <a:ea typeface="Tahoma"/>
                <a:cs typeface="Tahoma"/>
                <a:sym typeface="Tahoma"/>
              </a:rPr>
              <a:t>233</a:t>
            </a:r>
            <a:r>
              <a:rPr lang="en-US" sz="1600">
                <a:solidFill>
                  <a:schemeClr val="dk1"/>
                </a:solidFill>
                <a:latin typeface="Tahoma"/>
                <a:ea typeface="Tahoma"/>
                <a:cs typeface="Tahoma"/>
                <a:sym typeface="Tahoma"/>
              </a:rPr>
              <a:t>(1-2), 319-325.</a:t>
            </a:r>
            <a:endParaRPr/>
          </a:p>
        </p:txBody>
      </p:sp>
      <p:sp>
        <p:nvSpPr>
          <p:cNvPr id="932" name="Google Shape;932;p61"/>
          <p:cNvSpPr txBox="1"/>
          <p:nvPr/>
        </p:nvSpPr>
        <p:spPr>
          <a:xfrm>
            <a:off x="6701634" y="2032337"/>
            <a:ext cx="1748043" cy="1384995"/>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Round 1 has 1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2 has 2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3 has 3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a:t>
            </a:r>
            <a:r>
              <a:rPr i="1" lang="en-US" sz="1200">
                <a:solidFill>
                  <a:schemeClr val="dk1"/>
                </a:solidFill>
                <a:latin typeface="Tahoma"/>
                <a:ea typeface="Tahoma"/>
                <a:cs typeface="Tahoma"/>
                <a:sym typeface="Tahoma"/>
              </a:rPr>
              <a:t>i</a:t>
            </a:r>
            <a:r>
              <a:rPr lang="en-US" sz="1200">
                <a:solidFill>
                  <a:schemeClr val="dk1"/>
                </a:solidFill>
                <a:latin typeface="Tahoma"/>
                <a:ea typeface="Tahoma"/>
                <a:cs typeface="Tahoma"/>
                <a:sym typeface="Tahoma"/>
              </a:rPr>
              <a:t> has </a:t>
            </a:r>
            <a:r>
              <a:rPr i="1" lang="en-US" sz="1200">
                <a:solidFill>
                  <a:schemeClr val="dk1"/>
                </a:solidFill>
                <a:latin typeface="Tahoma"/>
                <a:ea typeface="Tahoma"/>
                <a:cs typeface="Tahoma"/>
                <a:sym typeface="Tahoma"/>
              </a:rPr>
              <a:t>i </a:t>
            </a:r>
            <a:r>
              <a:rPr lang="en-US" sz="1200">
                <a:solidFill>
                  <a:schemeClr val="dk1"/>
                </a:solidFill>
                <a:latin typeface="Tahoma"/>
                <a:ea typeface="Tahoma"/>
                <a:cs typeface="Tahoma"/>
                <a:sym typeface="Tahoma"/>
              </a:rPr>
              <a:t>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N has N queries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Allocation</a:t>
            </a:r>
            <a:endParaRPr/>
          </a:p>
        </p:txBody>
      </p:sp>
      <p:sp>
        <p:nvSpPr>
          <p:cNvPr id="939" name="Google Shape;939;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0" name="Google Shape;940;p62"/>
          <p:cNvSpPr/>
          <p:nvPr/>
        </p:nvSpPr>
        <p:spPr>
          <a:xfrm>
            <a:off x="914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1" name="Google Shape;941;p62"/>
          <p:cNvSpPr/>
          <p:nvPr/>
        </p:nvSpPr>
        <p:spPr>
          <a:xfrm>
            <a:off x="1676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2" name="Google Shape;942;p62"/>
          <p:cNvSpPr/>
          <p:nvPr/>
        </p:nvSpPr>
        <p:spPr>
          <a:xfrm>
            <a:off x="2438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3" name="Google Shape;943;p62"/>
          <p:cNvSpPr/>
          <p:nvPr/>
        </p:nvSpPr>
        <p:spPr>
          <a:xfrm>
            <a:off x="54102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4" name="Google Shape;944;p62"/>
          <p:cNvSpPr/>
          <p:nvPr/>
        </p:nvSpPr>
        <p:spPr>
          <a:xfrm>
            <a:off x="61722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5" name="Google Shape;945;p62"/>
          <p:cNvSpPr txBox="1"/>
          <p:nvPr/>
        </p:nvSpPr>
        <p:spPr>
          <a:xfrm>
            <a:off x="3810000" y="2420937"/>
            <a:ext cx="5588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ahoma"/>
                <a:ea typeface="Tahoma"/>
                <a:cs typeface="Tahoma"/>
                <a:sym typeface="Tahoma"/>
              </a:rPr>
              <a:t>…</a:t>
            </a:r>
            <a:endParaRPr/>
          </a:p>
        </p:txBody>
      </p:sp>
      <p:sp>
        <p:nvSpPr>
          <p:cNvPr id="946" name="Google Shape;946;p62"/>
          <p:cNvSpPr txBox="1"/>
          <p:nvPr/>
        </p:nvSpPr>
        <p:spPr>
          <a:xfrm>
            <a:off x="838200" y="3654425"/>
            <a:ext cx="620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1</a:t>
            </a:r>
            <a:endParaRPr/>
          </a:p>
        </p:txBody>
      </p:sp>
      <p:sp>
        <p:nvSpPr>
          <p:cNvPr id="947" name="Google Shape;947;p62"/>
          <p:cNvSpPr txBox="1"/>
          <p:nvPr/>
        </p:nvSpPr>
        <p:spPr>
          <a:xfrm>
            <a:off x="1600200" y="3671875"/>
            <a:ext cx="6576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2</a:t>
            </a:r>
            <a:endParaRPr/>
          </a:p>
        </p:txBody>
      </p:sp>
      <p:sp>
        <p:nvSpPr>
          <p:cNvPr id="948" name="Google Shape;948;p62"/>
          <p:cNvSpPr txBox="1"/>
          <p:nvPr/>
        </p:nvSpPr>
        <p:spPr>
          <a:xfrm>
            <a:off x="2362200" y="3671875"/>
            <a:ext cx="776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3</a:t>
            </a:r>
            <a:endParaRPr/>
          </a:p>
        </p:txBody>
      </p:sp>
      <p:sp>
        <p:nvSpPr>
          <p:cNvPr id="949" name="Google Shape;949;p62"/>
          <p:cNvSpPr txBox="1"/>
          <p:nvPr/>
        </p:nvSpPr>
        <p:spPr>
          <a:xfrm>
            <a:off x="5334000" y="3640125"/>
            <a:ext cx="8382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N-1</a:t>
            </a:r>
            <a:endParaRPr/>
          </a:p>
        </p:txBody>
      </p:sp>
      <p:sp>
        <p:nvSpPr>
          <p:cNvPr id="950" name="Google Shape;950;p62"/>
          <p:cNvSpPr txBox="1"/>
          <p:nvPr/>
        </p:nvSpPr>
        <p:spPr>
          <a:xfrm>
            <a:off x="6096000" y="3654425"/>
            <a:ext cx="776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N</a:t>
            </a:r>
            <a:endParaRPr/>
          </a:p>
        </p:txBody>
      </p:sp>
      <p:grpSp>
        <p:nvGrpSpPr>
          <p:cNvPr id="951" name="Google Shape;951;p62"/>
          <p:cNvGrpSpPr/>
          <p:nvPr/>
        </p:nvGrpSpPr>
        <p:grpSpPr>
          <a:xfrm>
            <a:off x="914400" y="3349625"/>
            <a:ext cx="7240698" cy="476237"/>
            <a:chOff x="576" y="2169"/>
            <a:chExt cx="4548" cy="300"/>
          </a:xfrm>
        </p:grpSpPr>
        <p:sp>
          <p:nvSpPr>
            <p:cNvPr id="952" name="Google Shape;952;p62"/>
            <p:cNvSpPr/>
            <p:nvPr/>
          </p:nvSpPr>
          <p:spPr>
            <a:xfrm>
              <a:off x="57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3" name="Google Shape;953;p62"/>
            <p:cNvSpPr/>
            <p:nvPr/>
          </p:nvSpPr>
          <p:spPr>
            <a:xfrm>
              <a:off x="105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4" name="Google Shape;954;p62"/>
            <p:cNvSpPr/>
            <p:nvPr/>
          </p:nvSpPr>
          <p:spPr>
            <a:xfrm>
              <a:off x="153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5" name="Google Shape;955;p62"/>
            <p:cNvSpPr/>
            <p:nvPr/>
          </p:nvSpPr>
          <p:spPr>
            <a:xfrm>
              <a:off x="3408"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6" name="Google Shape;956;p62"/>
            <p:cNvSpPr/>
            <p:nvPr/>
          </p:nvSpPr>
          <p:spPr>
            <a:xfrm>
              <a:off x="3888"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7" name="Google Shape;957;p62"/>
            <p:cNvSpPr txBox="1"/>
            <p:nvPr/>
          </p:nvSpPr>
          <p:spPr>
            <a:xfrm>
              <a:off x="4224" y="2169"/>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a:t>
              </a:r>
              <a:endParaRPr/>
            </a:p>
          </p:txBody>
        </p:sp>
      </p:grpSp>
      <p:grpSp>
        <p:nvGrpSpPr>
          <p:cNvPr id="958" name="Google Shape;958;p62"/>
          <p:cNvGrpSpPr/>
          <p:nvPr/>
        </p:nvGrpSpPr>
        <p:grpSpPr>
          <a:xfrm>
            <a:off x="1676400" y="3030525"/>
            <a:ext cx="6457950" cy="476250"/>
            <a:chOff x="1056" y="1968"/>
            <a:chExt cx="4068" cy="300"/>
          </a:xfrm>
        </p:grpSpPr>
        <p:sp>
          <p:nvSpPr>
            <p:cNvPr id="959" name="Google Shape;959;p62"/>
            <p:cNvSpPr/>
            <p:nvPr/>
          </p:nvSpPr>
          <p:spPr>
            <a:xfrm>
              <a:off x="1056"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0" name="Google Shape;960;p62"/>
            <p:cNvSpPr/>
            <p:nvPr/>
          </p:nvSpPr>
          <p:spPr>
            <a:xfrm>
              <a:off x="1536"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1" name="Google Shape;961;p62"/>
            <p:cNvSpPr/>
            <p:nvPr/>
          </p:nvSpPr>
          <p:spPr>
            <a:xfrm>
              <a:off x="3408"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2" name="Google Shape;962;p62"/>
            <p:cNvSpPr/>
            <p:nvPr/>
          </p:nvSpPr>
          <p:spPr>
            <a:xfrm>
              <a:off x="3888"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3" name="Google Shape;963;p62"/>
            <p:cNvSpPr txBox="1"/>
            <p:nvPr/>
          </p:nvSpPr>
          <p:spPr>
            <a:xfrm>
              <a:off x="4224" y="1968"/>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B/(N-1)</a:t>
              </a:r>
              <a:endParaRPr/>
            </a:p>
          </p:txBody>
        </p:sp>
      </p:grpSp>
      <p:grpSp>
        <p:nvGrpSpPr>
          <p:cNvPr id="964" name="Google Shape;964;p62"/>
          <p:cNvGrpSpPr/>
          <p:nvPr/>
        </p:nvGrpSpPr>
        <p:grpSpPr>
          <a:xfrm>
            <a:off x="2438400" y="2663825"/>
            <a:ext cx="5692446" cy="476237"/>
            <a:chOff x="1536" y="1737"/>
            <a:chExt cx="3588" cy="300"/>
          </a:xfrm>
        </p:grpSpPr>
        <p:sp>
          <p:nvSpPr>
            <p:cNvPr id="965" name="Google Shape;965;p62"/>
            <p:cNvSpPr/>
            <p:nvPr/>
          </p:nvSpPr>
          <p:spPr>
            <a:xfrm>
              <a:off x="1536"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6" name="Google Shape;966;p62"/>
            <p:cNvSpPr/>
            <p:nvPr/>
          </p:nvSpPr>
          <p:spPr>
            <a:xfrm>
              <a:off x="3408"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7" name="Google Shape;967;p62"/>
            <p:cNvSpPr/>
            <p:nvPr/>
          </p:nvSpPr>
          <p:spPr>
            <a:xfrm>
              <a:off x="3888"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8" name="Google Shape;968;p62"/>
            <p:cNvSpPr txBox="1"/>
            <p:nvPr/>
          </p:nvSpPr>
          <p:spPr>
            <a:xfrm>
              <a:off x="4224" y="1737"/>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B/(N-2)</a:t>
              </a:r>
              <a:endParaRPr/>
            </a:p>
          </p:txBody>
        </p:sp>
      </p:grpSp>
      <p:sp>
        <p:nvSpPr>
          <p:cNvPr id="969" name="Google Shape;969;p62"/>
          <p:cNvSpPr txBox="1"/>
          <p:nvPr/>
        </p:nvSpPr>
        <p:spPr>
          <a:xfrm>
            <a:off x="609600" y="4191000"/>
            <a:ext cx="8382000" cy="9294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Eventually, budgets of higher-numbered advertisers exhausted</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is approximate value where </a:t>
            </a:r>
            <a:r>
              <a:rPr lang="en-US" sz="1800">
                <a:solidFill>
                  <a:srgbClr val="FF0000"/>
                </a:solidFill>
                <a:latin typeface="Calibri"/>
                <a:ea typeface="Calibri"/>
                <a:cs typeface="Calibri"/>
                <a:sym typeface="Calibri"/>
              </a:rPr>
              <a:t>all advertisers are out of budget </a:t>
            </a:r>
            <a:r>
              <a:rPr lang="en-US" sz="1800">
                <a:solidFill>
                  <a:schemeClr val="dk1"/>
                </a:solidFill>
                <a:latin typeface="Calibri"/>
                <a:ea typeface="Calibri"/>
                <a:cs typeface="Calibri"/>
                <a:sym typeface="Calibri"/>
              </a:rPr>
              <a:t>or </a:t>
            </a:r>
            <a:r>
              <a:rPr lang="en-US" sz="1800">
                <a:solidFill>
                  <a:srgbClr val="FF0000"/>
                </a:solidFill>
                <a:latin typeface="Calibri"/>
                <a:ea typeface="Calibri"/>
                <a:cs typeface="Calibri"/>
                <a:sym typeface="Calibri"/>
              </a:rPr>
              <a:t>can</a:t>
            </a:r>
            <a:r>
              <a:rPr lang="en-US" sz="1800">
                <a:solidFill>
                  <a:srgbClr val="FF0000"/>
                </a:solidFill>
                <a:latin typeface="Calibri"/>
                <a:ea typeface="Calibri"/>
                <a:cs typeface="Calibri"/>
                <a:sym typeface="Calibri"/>
              </a:rPr>
              <a:t>not bid on the remaining queries</a:t>
            </a:r>
            <a:endParaRPr b="1" sz="1800">
              <a:solidFill>
                <a:srgbClr val="FF0066"/>
              </a:solidFill>
              <a:latin typeface="Calibri"/>
              <a:ea typeface="Calibri"/>
              <a:cs typeface="Calibri"/>
              <a:sym typeface="Calibri"/>
            </a:endParaRPr>
          </a:p>
        </p:txBody>
      </p:sp>
      <p:sp>
        <p:nvSpPr>
          <p:cNvPr id="970" name="Google Shape;970;p62"/>
          <p:cNvSpPr txBox="1"/>
          <p:nvPr/>
        </p:nvSpPr>
        <p:spPr>
          <a:xfrm>
            <a:off x="838200" y="5237162"/>
            <a:ext cx="7028399" cy="1323439"/>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Each round has revenue B so the approx. total revenue is B x j = BN(1-1/e)</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1+1/2+…+1/n</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1+1/2+…+1/(n-j)</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1/(n-j+1)+…+1/n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Allocation</a:t>
            </a:r>
            <a:endParaRPr/>
          </a:p>
        </p:txBody>
      </p:sp>
      <p:sp>
        <p:nvSpPr>
          <p:cNvPr id="977" name="Google Shape;977;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8" name="Google Shape;978;p63"/>
          <p:cNvSpPr txBox="1"/>
          <p:nvPr/>
        </p:nvSpPr>
        <p:spPr>
          <a:xfrm>
            <a:off x="381000" y="4978175"/>
            <a:ext cx="8382000" cy="1766100"/>
          </a:xfrm>
          <a:prstGeom prst="rect">
            <a:avLst/>
          </a:prstGeom>
          <a:noFill/>
          <a:ln>
            <a:noFill/>
          </a:ln>
        </p:spPr>
        <p:txBody>
          <a:bodyPr anchorCtr="0" anchor="t" bIns="45700" lIns="91425" spcFirstLastPara="1" rIns="91425" wrap="square" tIns="45700">
            <a:spAutoFit/>
          </a:bodyPr>
          <a:lstStyle/>
          <a:p>
            <a:pPr indent="-228600" lvl="0" marL="342900" marR="0" rtl="0" algn="l">
              <a:spcBef>
                <a:spcPts val="0"/>
              </a:spcBef>
              <a:spcAft>
                <a:spcPts val="0"/>
              </a:spcAft>
              <a:buClr>
                <a:schemeClr val="dk1"/>
              </a:buClr>
              <a:buSzPts val="1800"/>
              <a:buFont typeface="Arial"/>
              <a:buNone/>
            </a:pPr>
            <a:r>
              <a:t/>
            </a:r>
            <a:endParaRPr sz="1800">
              <a:solidFill>
                <a:srgbClr val="FF0000"/>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Arial"/>
              <a:buNone/>
            </a:pPr>
            <a:r>
              <a:t/>
            </a:r>
            <a:endParaRPr b="1" sz="1800">
              <a:solidFill>
                <a:srgbClr val="008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lang="en-US" sz="1800">
                <a:solidFill>
                  <a:srgbClr val="000000"/>
                </a:solidFill>
                <a:latin typeface="Calibri"/>
                <a:ea typeface="Calibri"/>
                <a:cs typeface="Calibri"/>
                <a:sym typeface="Calibri"/>
              </a:rPr>
              <a:t>So we want j such that ln</a:t>
            </a:r>
            <a:r>
              <a:rPr b="1" lang="en-US" sz="1800">
                <a:latin typeface="Calibri"/>
                <a:ea typeface="Calibri"/>
                <a:cs typeface="Calibri"/>
                <a:sym typeface="Calibri"/>
              </a:rPr>
              <a:t>(</a:t>
            </a:r>
            <a:r>
              <a:rPr b="1" lang="en-US" sz="1800">
                <a:solidFill>
                  <a:srgbClr val="000000"/>
                </a:solidFill>
                <a:latin typeface="Calibri"/>
                <a:ea typeface="Calibri"/>
                <a:cs typeface="Calibri"/>
                <a:sym typeface="Calibri"/>
              </a:rPr>
              <a:t>N</a:t>
            </a:r>
            <a:r>
              <a:rPr b="1" lang="en-US" sz="1800">
                <a:latin typeface="Calibri"/>
                <a:ea typeface="Calibri"/>
                <a:cs typeface="Calibri"/>
                <a:sym typeface="Calibri"/>
              </a:rPr>
              <a:t>) - </a:t>
            </a:r>
            <a:r>
              <a:rPr b="1" lang="en-US" sz="1800">
                <a:solidFill>
                  <a:srgbClr val="000000"/>
                </a:solidFill>
                <a:latin typeface="Calibri"/>
                <a:ea typeface="Calibri"/>
                <a:cs typeface="Calibri"/>
                <a:sym typeface="Calibri"/>
              </a:rPr>
              <a:t>ln</a:t>
            </a:r>
            <a:r>
              <a:rPr b="1" lang="en-US" sz="1800">
                <a:latin typeface="Calibri"/>
                <a:ea typeface="Calibri"/>
                <a:cs typeface="Calibri"/>
                <a:sym typeface="Calibri"/>
              </a:rPr>
              <a:t>(</a:t>
            </a:r>
            <a:r>
              <a:rPr b="1" lang="en-US" sz="1800">
                <a:solidFill>
                  <a:srgbClr val="000000"/>
                </a:solidFill>
                <a:latin typeface="Calibri"/>
                <a:ea typeface="Calibri"/>
                <a:cs typeface="Calibri"/>
                <a:sym typeface="Calibri"/>
              </a:rPr>
              <a:t>N-j) = 1 (approximately)</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 N(1-1/e) -&gt; </a:t>
            </a:r>
            <a:r>
              <a:rPr lang="en-US" sz="1800">
                <a:solidFill>
                  <a:schemeClr val="dk1"/>
                </a:solidFill>
                <a:latin typeface="Tahoma"/>
                <a:ea typeface="Tahoma"/>
                <a:cs typeface="Tahoma"/>
                <a:sym typeface="Tahoma"/>
              </a:rPr>
              <a:t>Each round has revenue B so the approx. total revenue is B x j</a:t>
            </a:r>
            <a:endParaRPr sz="1800">
              <a:solidFill>
                <a:srgbClr val="FF0000"/>
              </a:solidFill>
              <a:latin typeface="Calibri"/>
              <a:ea typeface="Calibri"/>
              <a:cs typeface="Calibri"/>
              <a:sym typeface="Calibri"/>
            </a:endParaRPr>
          </a:p>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Approximate revenue of Balance Algorithm is </a:t>
            </a:r>
            <a:r>
              <a:rPr b="1" lang="en-US" sz="1800">
                <a:solidFill>
                  <a:srgbClr val="FF0066"/>
                </a:solidFill>
                <a:latin typeface="Calibri"/>
                <a:ea typeface="Calibri"/>
                <a:cs typeface="Calibri"/>
                <a:sym typeface="Calibri"/>
              </a:rPr>
              <a:t>BN(1-1/e)</a:t>
            </a:r>
            <a:endParaRPr/>
          </a:p>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Competitive ratio is </a:t>
            </a:r>
            <a:r>
              <a:rPr b="1" lang="en-US" sz="1800">
                <a:solidFill>
                  <a:srgbClr val="FF0066"/>
                </a:solidFill>
                <a:latin typeface="Calibri"/>
                <a:ea typeface="Calibri"/>
                <a:cs typeface="Calibri"/>
                <a:sym typeface="Calibri"/>
              </a:rPr>
              <a:t>1-1/e</a:t>
            </a:r>
            <a:endParaRPr/>
          </a:p>
        </p:txBody>
      </p:sp>
      <p:pic>
        <p:nvPicPr>
          <p:cNvPr id="979" name="Google Shape;979;p63"/>
          <p:cNvPicPr preferRelativeResize="0"/>
          <p:nvPr/>
        </p:nvPicPr>
        <p:blipFill rotWithShape="1">
          <a:blip r:embed="rId3">
            <a:alphaModFix/>
          </a:blip>
          <a:srcRect b="0" l="0" r="0" t="0"/>
          <a:stretch/>
        </p:blipFill>
        <p:spPr>
          <a:xfrm>
            <a:off x="533400" y="3737656"/>
            <a:ext cx="3277089" cy="657020"/>
          </a:xfrm>
          <a:prstGeom prst="rect">
            <a:avLst/>
          </a:prstGeom>
          <a:noFill/>
          <a:ln>
            <a:noFill/>
          </a:ln>
        </p:spPr>
      </p:pic>
      <p:pic>
        <p:nvPicPr>
          <p:cNvPr id="980" name="Google Shape;980;p63"/>
          <p:cNvPicPr preferRelativeResize="0"/>
          <p:nvPr/>
        </p:nvPicPr>
        <p:blipFill rotWithShape="1">
          <a:blip r:embed="rId4">
            <a:alphaModFix/>
          </a:blip>
          <a:srcRect b="0" l="0" r="0" t="0"/>
          <a:stretch/>
        </p:blipFill>
        <p:spPr>
          <a:xfrm>
            <a:off x="2976874" y="4329025"/>
            <a:ext cx="5991796" cy="307765"/>
          </a:xfrm>
          <a:prstGeom prst="rect">
            <a:avLst/>
          </a:prstGeom>
          <a:noFill/>
          <a:ln>
            <a:noFill/>
          </a:ln>
        </p:spPr>
      </p:pic>
      <p:pic>
        <p:nvPicPr>
          <p:cNvPr id="981" name="Google Shape;981;p63"/>
          <p:cNvPicPr preferRelativeResize="0"/>
          <p:nvPr/>
        </p:nvPicPr>
        <p:blipFill rotWithShape="1">
          <a:blip r:embed="rId5">
            <a:alphaModFix/>
          </a:blip>
          <a:srcRect b="0" l="0" r="0" t="18549"/>
          <a:stretch/>
        </p:blipFill>
        <p:spPr>
          <a:xfrm>
            <a:off x="1300333" y="4745963"/>
            <a:ext cx="2692400" cy="271857"/>
          </a:xfrm>
          <a:prstGeom prst="rect">
            <a:avLst/>
          </a:prstGeom>
          <a:noFill/>
          <a:ln>
            <a:noFill/>
          </a:ln>
        </p:spPr>
      </p:pic>
      <p:sp>
        <p:nvSpPr>
          <p:cNvPr id="982" name="Google Shape;982;p63"/>
          <p:cNvSpPr txBox="1"/>
          <p:nvPr/>
        </p:nvSpPr>
        <p:spPr>
          <a:xfrm>
            <a:off x="608970" y="3306764"/>
            <a:ext cx="49070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Last round, the last bidder used up all its budget, B:</a:t>
            </a:r>
            <a:endParaRPr/>
          </a:p>
        </p:txBody>
      </p:sp>
      <p:pic>
        <p:nvPicPr>
          <p:cNvPr id="983" name="Google Shape;983;p63"/>
          <p:cNvPicPr preferRelativeResize="0"/>
          <p:nvPr/>
        </p:nvPicPr>
        <p:blipFill rotWithShape="1">
          <a:blip r:embed="rId6">
            <a:alphaModFix/>
          </a:blip>
          <a:srcRect b="0" l="0" r="0" t="0"/>
          <a:stretch/>
        </p:blipFill>
        <p:spPr>
          <a:xfrm>
            <a:off x="608970" y="1527491"/>
            <a:ext cx="4191000" cy="1685192"/>
          </a:xfrm>
          <a:prstGeom prst="rect">
            <a:avLst/>
          </a:prstGeom>
          <a:noFill/>
          <a:ln>
            <a:noFill/>
          </a:ln>
        </p:spPr>
      </p:pic>
      <p:sp>
        <p:nvSpPr>
          <p:cNvPr id="984" name="Google Shape;984;p63"/>
          <p:cNvSpPr txBox="1"/>
          <p:nvPr/>
        </p:nvSpPr>
        <p:spPr>
          <a:xfrm>
            <a:off x="5005781" y="1550740"/>
            <a:ext cx="4038600"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Eventually, budgets of higher-numbered advertisers exhausted</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is approximate value where </a:t>
            </a:r>
            <a:r>
              <a:rPr lang="en-US" sz="1800">
                <a:solidFill>
                  <a:srgbClr val="FF0000"/>
                </a:solidFill>
                <a:latin typeface="Calibri"/>
                <a:ea typeface="Calibri"/>
                <a:cs typeface="Calibri"/>
                <a:sym typeface="Calibri"/>
              </a:rPr>
              <a:t>all advertisers are out of budget </a:t>
            </a:r>
            <a:r>
              <a:rPr lang="en-US" sz="1800">
                <a:solidFill>
                  <a:schemeClr val="dk1"/>
                </a:solidFill>
                <a:latin typeface="Calibri"/>
                <a:ea typeface="Calibri"/>
                <a:cs typeface="Calibri"/>
                <a:sym typeface="Calibri"/>
              </a:rPr>
              <a:t>or </a:t>
            </a:r>
            <a:r>
              <a:rPr lang="en-US" sz="1800">
                <a:solidFill>
                  <a:srgbClr val="FF0000"/>
                </a:solidFill>
                <a:latin typeface="Calibri"/>
                <a:ea typeface="Calibri"/>
                <a:cs typeface="Calibri"/>
                <a:sym typeface="Calibri"/>
              </a:rPr>
              <a:t>do not bid on remaining queries</a:t>
            </a:r>
            <a:endParaRPr b="1" sz="1800">
              <a:solidFill>
                <a:srgbClr val="FF0066"/>
              </a:solidFill>
              <a:latin typeface="Calibri"/>
              <a:ea typeface="Calibri"/>
              <a:cs typeface="Calibri"/>
              <a:sym typeface="Calibri"/>
            </a:endParaRPr>
          </a:p>
        </p:txBody>
      </p:sp>
      <p:sp>
        <p:nvSpPr>
          <p:cNvPr id="985" name="Google Shape;985;p63"/>
          <p:cNvSpPr txBox="1"/>
          <p:nvPr/>
        </p:nvSpPr>
        <p:spPr>
          <a:xfrm>
            <a:off x="533400" y="5041296"/>
            <a:ext cx="7162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(1+1/2+…+1/n) - (1+1/2+…+1/(n-j)) = 1/(n-j+1)+…+1/n</a:t>
            </a:r>
            <a:endParaRPr/>
          </a:p>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General Version of the Problem</a:t>
            </a:r>
            <a:endParaRPr/>
          </a:p>
        </p:txBody>
      </p:sp>
      <p:sp>
        <p:nvSpPr>
          <p:cNvPr id="992" name="Google Shape;992;p64"/>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b="1" lang="en-US" sz="2400">
                <a:solidFill>
                  <a:srgbClr val="0000FF"/>
                </a:solidFill>
              </a:rPr>
              <a:t>Balance works well when bids are 1,0</a:t>
            </a:r>
            <a:endParaRPr/>
          </a:p>
          <a:p>
            <a:pPr indent="-342900" lvl="0" marL="342900" rtl="0" algn="l">
              <a:spcBef>
                <a:spcPts val="480"/>
              </a:spcBef>
              <a:spcAft>
                <a:spcPts val="0"/>
              </a:spcAft>
              <a:buSzPts val="2400"/>
              <a:buChar char="●"/>
            </a:pPr>
            <a:r>
              <a:rPr b="1" lang="en-US" sz="2400">
                <a:solidFill>
                  <a:srgbClr val="0000FF"/>
                </a:solidFill>
              </a:rPr>
              <a:t>In practice, </a:t>
            </a:r>
            <a:r>
              <a:rPr b="1" lang="en-US" sz="2400">
                <a:solidFill>
                  <a:srgbClr val="FF0000"/>
                </a:solidFill>
              </a:rPr>
              <a:t>bids and budgets can be arbitrary</a:t>
            </a:r>
            <a:endParaRPr/>
          </a:p>
          <a:p>
            <a:pPr indent="-342900" lvl="0" marL="342900" rtl="0" algn="l">
              <a:spcBef>
                <a:spcPts val="480"/>
              </a:spcBef>
              <a:spcAft>
                <a:spcPts val="0"/>
              </a:spcAft>
              <a:buSzPts val="2400"/>
              <a:buChar char="●"/>
            </a:pPr>
            <a:r>
              <a:rPr b="1" lang="en-US" sz="2400">
                <a:solidFill>
                  <a:srgbClr val="D60093"/>
                </a:solidFill>
              </a:rPr>
              <a:t>In a general setting, BALANCE can perform poorly</a:t>
            </a:r>
            <a:endParaRPr/>
          </a:p>
          <a:p>
            <a:pPr indent="-342900" lvl="0" marL="342900" rtl="0" algn="l">
              <a:spcBef>
                <a:spcPts val="480"/>
              </a:spcBef>
              <a:spcAft>
                <a:spcPts val="0"/>
              </a:spcAft>
              <a:buSzPts val="2400"/>
              <a:buChar char="●"/>
            </a:pPr>
            <a:r>
              <a:rPr b="1" lang="en-US" sz="2400"/>
              <a:t>Example 8.9: </a:t>
            </a:r>
            <a:r>
              <a:rPr lang="en-US" sz="2400"/>
              <a:t>Consider two advertisers </a:t>
            </a:r>
            <a:r>
              <a:rPr b="1" i="1" lang="en-US" sz="2400"/>
              <a:t>A</a:t>
            </a:r>
            <a:r>
              <a:rPr b="1" baseline="-25000" i="1" lang="en-US" sz="2400"/>
              <a:t>1</a:t>
            </a:r>
            <a:r>
              <a:rPr lang="en-US" sz="2400"/>
              <a:t> and</a:t>
            </a:r>
            <a:r>
              <a:rPr b="1" lang="en-US" sz="2400"/>
              <a:t> </a:t>
            </a:r>
            <a:r>
              <a:rPr b="1" i="1" lang="en-US" sz="2400"/>
              <a:t>A</a:t>
            </a:r>
            <a:r>
              <a:rPr b="1" baseline="-25000" i="1" lang="en-US" sz="2400"/>
              <a:t>2</a:t>
            </a:r>
            <a:r>
              <a:rPr b="1" i="1" lang="en-US" sz="2400"/>
              <a:t> </a:t>
            </a:r>
            <a:endParaRPr/>
          </a:p>
          <a:p>
            <a:pPr indent="-285750" lvl="1" marL="742950" rtl="0" algn="l">
              <a:spcBef>
                <a:spcPts val="400"/>
              </a:spcBef>
              <a:spcAft>
                <a:spcPts val="0"/>
              </a:spcAft>
              <a:buSzPts val="2000"/>
              <a:buChar char="⮚"/>
            </a:pPr>
            <a:r>
              <a:rPr b="1" i="1" lang="en-US" sz="2000"/>
              <a:t>A</a:t>
            </a:r>
            <a:r>
              <a:rPr b="1" baseline="-25000" i="1" lang="en-US" sz="2000"/>
              <a:t>1</a:t>
            </a:r>
            <a:r>
              <a:rPr lang="en-US" sz="2000"/>
              <a:t>: </a:t>
            </a:r>
            <a:r>
              <a:rPr b="1" i="1" lang="en-US" sz="2000"/>
              <a:t>bid</a:t>
            </a:r>
            <a:r>
              <a:rPr b="1" baseline="-25000" i="1" lang="en-US" sz="2000"/>
              <a:t>1</a:t>
            </a:r>
            <a:r>
              <a:rPr lang="en-US" sz="2000"/>
              <a:t> =</a:t>
            </a:r>
            <a:r>
              <a:rPr b="1" lang="en-US" sz="2000"/>
              <a:t> 1</a:t>
            </a:r>
            <a:r>
              <a:rPr lang="en-US" sz="2000"/>
              <a:t>, </a:t>
            </a:r>
            <a:r>
              <a:rPr b="1" i="1" lang="en-US" sz="2000"/>
              <a:t>budget</a:t>
            </a:r>
            <a:r>
              <a:rPr b="1" baseline="-25000" i="1" lang="en-US" sz="2000"/>
              <a:t>1</a:t>
            </a:r>
            <a:r>
              <a:rPr lang="en-US" sz="2000"/>
              <a:t> = </a:t>
            </a:r>
            <a:r>
              <a:rPr b="1" lang="en-US" sz="2000"/>
              <a:t>110</a:t>
            </a:r>
            <a:endParaRPr/>
          </a:p>
          <a:p>
            <a:pPr indent="-285750" lvl="1" marL="742950" rtl="0" algn="l">
              <a:spcBef>
                <a:spcPts val="400"/>
              </a:spcBef>
              <a:spcAft>
                <a:spcPts val="0"/>
              </a:spcAft>
              <a:buSzPts val="2000"/>
              <a:buChar char="⮚"/>
            </a:pPr>
            <a:r>
              <a:rPr b="1" i="1" lang="en-US" sz="2000"/>
              <a:t>A</a:t>
            </a:r>
            <a:r>
              <a:rPr b="1" baseline="-25000" i="1" lang="en-US" sz="2000"/>
              <a:t>2</a:t>
            </a:r>
            <a:r>
              <a:rPr lang="en-US" sz="2000"/>
              <a:t>: </a:t>
            </a:r>
            <a:r>
              <a:rPr b="1" i="1" lang="en-US" sz="2000"/>
              <a:t>bid</a:t>
            </a:r>
            <a:r>
              <a:rPr b="1" baseline="-25000" i="1" lang="en-US" sz="2000"/>
              <a:t>2</a:t>
            </a:r>
            <a:r>
              <a:rPr lang="en-US" sz="2000"/>
              <a:t> = </a:t>
            </a:r>
            <a:r>
              <a:rPr b="1" lang="en-US" sz="2000"/>
              <a:t>10</a:t>
            </a:r>
            <a:r>
              <a:rPr lang="en-US" sz="2000"/>
              <a:t>, </a:t>
            </a:r>
            <a:r>
              <a:rPr b="1" i="1" lang="en-US" sz="2000"/>
              <a:t>budget</a:t>
            </a:r>
            <a:r>
              <a:rPr b="1" baseline="-25000" i="1" lang="en-US" sz="2000"/>
              <a:t>2</a:t>
            </a:r>
            <a:r>
              <a:rPr lang="en-US" sz="2000"/>
              <a:t> = </a:t>
            </a:r>
            <a:r>
              <a:rPr b="1" lang="en-US" sz="2000"/>
              <a:t>100</a:t>
            </a:r>
            <a:endParaRPr/>
          </a:p>
          <a:p>
            <a:pPr indent="-285750" lvl="1" marL="742950" rtl="0" algn="l">
              <a:spcBef>
                <a:spcPts val="400"/>
              </a:spcBef>
              <a:spcAft>
                <a:spcPts val="0"/>
              </a:spcAft>
              <a:buSzPts val="2000"/>
              <a:buChar char="⮚"/>
            </a:pPr>
            <a:r>
              <a:rPr lang="en-US" sz="2000"/>
              <a:t>Consider: we see </a:t>
            </a:r>
            <a:r>
              <a:rPr b="1" lang="en-US" sz="2000"/>
              <a:t>10</a:t>
            </a:r>
            <a:r>
              <a:rPr lang="en-US" sz="2000"/>
              <a:t> instances of </a:t>
            </a:r>
            <a:r>
              <a:rPr b="1" lang="en-US" sz="2000"/>
              <a:t>q</a:t>
            </a:r>
            <a:endParaRPr/>
          </a:p>
          <a:p>
            <a:pPr indent="-285750" lvl="1" marL="742950" rtl="0" algn="l">
              <a:spcBef>
                <a:spcPts val="400"/>
              </a:spcBef>
              <a:spcAft>
                <a:spcPts val="0"/>
              </a:spcAft>
              <a:buSzPts val="2000"/>
              <a:buChar char="⮚"/>
            </a:pPr>
            <a:r>
              <a:rPr lang="en-US" sz="2000"/>
              <a:t>BALANCE always selects </a:t>
            </a:r>
            <a:r>
              <a:rPr b="1" i="1" lang="en-US" sz="2000"/>
              <a:t>A</a:t>
            </a:r>
            <a:r>
              <a:rPr b="1" baseline="-25000" i="1" lang="en-US" sz="2000"/>
              <a:t>1</a:t>
            </a:r>
            <a:r>
              <a:rPr lang="en-US" sz="2000"/>
              <a:t> because it has largest remaining budget</a:t>
            </a:r>
            <a:endParaRPr/>
          </a:p>
          <a:p>
            <a:pPr indent="-285750" lvl="1" marL="742950" rtl="0" algn="l">
              <a:spcBef>
                <a:spcPts val="400"/>
              </a:spcBef>
              <a:spcAft>
                <a:spcPts val="0"/>
              </a:spcAft>
              <a:buSzPts val="2000"/>
              <a:buChar char="⮚"/>
            </a:pPr>
            <a:r>
              <a:rPr lang="en-US" sz="2000"/>
              <a:t>Earns total revenue = </a:t>
            </a:r>
            <a:r>
              <a:rPr b="1" lang="en-US" sz="2000"/>
              <a:t>10</a:t>
            </a:r>
            <a:endParaRPr/>
          </a:p>
          <a:p>
            <a:pPr indent="-285750" lvl="1" marL="742950" rtl="0" algn="l">
              <a:spcBef>
                <a:spcPts val="400"/>
              </a:spcBef>
              <a:spcAft>
                <a:spcPts val="0"/>
              </a:spcAft>
              <a:buSzPts val="2000"/>
              <a:buChar char="⮚"/>
            </a:pPr>
            <a:r>
              <a:rPr b="1" lang="en-US" sz="2000"/>
              <a:t>Favors advertiser with larger remaining budget</a:t>
            </a:r>
            <a:endParaRPr/>
          </a:p>
          <a:p>
            <a:pPr indent="-285750" lvl="1" marL="742950" rtl="0" algn="l">
              <a:spcBef>
                <a:spcPts val="400"/>
              </a:spcBef>
              <a:spcAft>
                <a:spcPts val="0"/>
              </a:spcAft>
              <a:buSzPts val="2000"/>
              <a:buChar char="⮚"/>
            </a:pPr>
            <a:r>
              <a:rPr lang="en-US" sz="2000"/>
              <a:t>Optimal earns </a:t>
            </a:r>
            <a:r>
              <a:rPr b="1" lang="en-US" sz="2000"/>
              <a:t>100</a:t>
            </a:r>
            <a:endParaRPr/>
          </a:p>
          <a:p>
            <a:pPr indent="-158750" lvl="1" marL="742950" rtl="0" algn="l">
              <a:spcBef>
                <a:spcPts val="400"/>
              </a:spcBef>
              <a:spcAft>
                <a:spcPts val="0"/>
              </a:spcAft>
              <a:buSzPts val="2000"/>
              <a:buNone/>
            </a:pPr>
            <a:r>
              <a:t/>
            </a:r>
            <a:endParaRPr sz="2000"/>
          </a:p>
          <a:p>
            <a:pPr indent="-285750" lvl="1" marL="742950" rtl="0" algn="l">
              <a:spcBef>
                <a:spcPts val="400"/>
              </a:spcBef>
              <a:spcAft>
                <a:spcPts val="0"/>
              </a:spcAft>
              <a:buSzPts val="2000"/>
              <a:buFont typeface="Noto Sans Symbols"/>
              <a:buNone/>
            </a:pPr>
            <a:r>
              <a:t/>
            </a:r>
            <a:endParaRPr sz="2000"/>
          </a:p>
        </p:txBody>
      </p:sp>
      <p:sp>
        <p:nvSpPr>
          <p:cNvPr id="993" name="Google Shape;993;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4" name="Google Shape;994;p64"/>
          <p:cNvSpPr txBox="1"/>
          <p:nvPr/>
        </p:nvSpPr>
        <p:spPr>
          <a:xfrm>
            <a:off x="152400" y="39655"/>
            <a:ext cx="830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Kalyanasundaram, B., &amp; Pruhs, K. R. (2000). An optimal deterministic algorithm for online b-matching. </a:t>
            </a:r>
            <a:r>
              <a:rPr i="1" lang="en-US" sz="1600">
                <a:solidFill>
                  <a:schemeClr val="dk1"/>
                </a:solidFill>
                <a:latin typeface="Tahoma"/>
                <a:ea typeface="Tahoma"/>
                <a:cs typeface="Tahoma"/>
                <a:sym typeface="Tahoma"/>
              </a:rPr>
              <a:t>Theoretical Computer Science</a:t>
            </a:r>
            <a:r>
              <a:rPr lang="en-US" sz="1600">
                <a:solidFill>
                  <a:schemeClr val="dk1"/>
                </a:solidFill>
                <a:latin typeface="Tahoma"/>
                <a:ea typeface="Tahoma"/>
                <a:cs typeface="Tahoma"/>
                <a:sym typeface="Tahoma"/>
              </a:rPr>
              <a:t>, </a:t>
            </a:r>
            <a:r>
              <a:rPr i="1" lang="en-US" sz="1600">
                <a:solidFill>
                  <a:schemeClr val="dk1"/>
                </a:solidFill>
                <a:latin typeface="Tahoma"/>
                <a:ea typeface="Tahoma"/>
                <a:cs typeface="Tahoma"/>
                <a:sym typeface="Tahoma"/>
              </a:rPr>
              <a:t>233</a:t>
            </a:r>
            <a:r>
              <a:rPr lang="en-US" sz="1600">
                <a:solidFill>
                  <a:schemeClr val="dk1"/>
                </a:solidFill>
                <a:latin typeface="Tahoma"/>
                <a:ea typeface="Tahoma"/>
                <a:cs typeface="Tahoma"/>
                <a:sym typeface="Tahoma"/>
              </a:rPr>
              <a:t>(1-2), 319-325.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6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Modifications Needed to BALANCE Algorithm</a:t>
            </a:r>
            <a:endParaRPr/>
          </a:p>
        </p:txBody>
      </p:sp>
      <p:sp>
        <p:nvSpPr>
          <p:cNvPr id="1000" name="Google Shape;1000;p65"/>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solidFill>
                  <a:srgbClr val="FF0066"/>
                </a:solidFill>
              </a:rPr>
              <a:t>Bias choice of ad </a:t>
            </a:r>
            <a:r>
              <a:rPr b="1" lang="en-US" sz="2400">
                <a:solidFill>
                  <a:srgbClr val="009900"/>
                </a:solidFill>
              </a:rPr>
              <a:t>in favor of higher bids</a:t>
            </a:r>
            <a:endParaRPr/>
          </a:p>
          <a:p>
            <a:pPr indent="-342900" lvl="0" marL="342900" rtl="0" algn="l">
              <a:spcBef>
                <a:spcPts val="480"/>
              </a:spcBef>
              <a:spcAft>
                <a:spcPts val="0"/>
              </a:spcAft>
              <a:buSzPts val="2400"/>
              <a:buChar char="●"/>
            </a:pPr>
            <a:r>
              <a:rPr b="1" lang="en-US" sz="2400">
                <a:solidFill>
                  <a:srgbClr val="008000"/>
                </a:solidFill>
              </a:rPr>
              <a:t>Consider the fraction of budget remaining,</a:t>
            </a:r>
            <a:r>
              <a:rPr lang="en-US" sz="2400"/>
              <a:t> so we </a:t>
            </a:r>
            <a:r>
              <a:rPr b="1" lang="en-US" sz="2400">
                <a:solidFill>
                  <a:srgbClr val="FF0066"/>
                </a:solidFill>
              </a:rPr>
              <a:t>bias toward using some of each advertiser’s budget</a:t>
            </a:r>
            <a:endParaRPr/>
          </a:p>
          <a:p>
            <a:pPr indent="-342900" lvl="0" marL="342900" rtl="0" algn="l">
              <a:spcBef>
                <a:spcPts val="480"/>
              </a:spcBef>
              <a:spcAft>
                <a:spcPts val="0"/>
              </a:spcAft>
              <a:buSzPts val="2400"/>
              <a:buChar char="●"/>
            </a:pPr>
            <a:r>
              <a:rPr lang="en-US" sz="2400"/>
              <a:t>More “risk averse”: </a:t>
            </a:r>
            <a:r>
              <a:rPr lang="en-US" sz="2400">
                <a:solidFill>
                  <a:srgbClr val="009900"/>
                </a:solidFill>
              </a:rPr>
              <a:t>don’t leave too much of any advertiser’s budget unused</a:t>
            </a:r>
            <a:endParaRPr/>
          </a:p>
          <a:p>
            <a:pPr indent="-190500" lvl="0" marL="342900" rtl="0" algn="l">
              <a:spcBef>
                <a:spcPts val="480"/>
              </a:spcBef>
              <a:spcAft>
                <a:spcPts val="0"/>
              </a:spcAft>
              <a:buSzPts val="2400"/>
              <a:buNone/>
            </a:pPr>
            <a:r>
              <a:t/>
            </a:r>
            <a:endParaRPr sz="2400"/>
          </a:p>
        </p:txBody>
      </p:sp>
      <p:sp>
        <p:nvSpPr>
          <p:cNvPr id="1001" name="Google Shape;1001;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Generalized BALANCE Algorithm</a:t>
            </a:r>
            <a:endParaRPr/>
          </a:p>
        </p:txBody>
      </p:sp>
      <p:sp>
        <p:nvSpPr>
          <p:cNvPr id="1008" name="Google Shape;1008;p66"/>
          <p:cNvSpPr txBox="1"/>
          <p:nvPr>
            <p:ph idx="1" type="body"/>
          </p:nvPr>
        </p:nvSpPr>
        <p:spPr>
          <a:xfrm>
            <a:off x="457200" y="1447800"/>
            <a:ext cx="83058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Char char="●"/>
            </a:pPr>
            <a:r>
              <a:rPr b="1" lang="en-US">
                <a:solidFill>
                  <a:srgbClr val="0000FF"/>
                </a:solidFill>
              </a:rPr>
              <a:t>Arbitrary bids:</a:t>
            </a:r>
            <a:r>
              <a:rPr lang="en-US"/>
              <a:t> consider query </a:t>
            </a:r>
            <a:r>
              <a:rPr b="1" i="1" lang="en-US"/>
              <a:t>q</a:t>
            </a:r>
            <a:r>
              <a:rPr lang="en-US"/>
              <a:t>, bidder</a:t>
            </a:r>
            <a:r>
              <a:rPr b="1" lang="en-US"/>
              <a:t> </a:t>
            </a:r>
            <a:r>
              <a:rPr b="1" i="1" lang="en-US"/>
              <a:t>i</a:t>
            </a:r>
            <a:endParaRPr b="1" i="1"/>
          </a:p>
          <a:p>
            <a:pPr indent="-285750" lvl="1" marL="742950" rtl="0" algn="l">
              <a:lnSpc>
                <a:spcPct val="90000"/>
              </a:lnSpc>
              <a:spcBef>
                <a:spcPts val="480"/>
              </a:spcBef>
              <a:spcAft>
                <a:spcPts val="0"/>
              </a:spcAft>
              <a:buSzPts val="2400"/>
              <a:buChar char="⮚"/>
            </a:pPr>
            <a:r>
              <a:rPr lang="en-US"/>
              <a:t>Bid = </a:t>
            </a:r>
            <a:r>
              <a:rPr b="1" i="1" lang="en-US"/>
              <a:t>x</a:t>
            </a:r>
            <a:r>
              <a:rPr b="1" baseline="-25000" i="1" lang="en-US"/>
              <a:t>i</a:t>
            </a:r>
            <a:endParaRPr b="1" i="1"/>
          </a:p>
          <a:p>
            <a:pPr indent="-285750" lvl="1" marL="742950" rtl="0" algn="l">
              <a:lnSpc>
                <a:spcPct val="90000"/>
              </a:lnSpc>
              <a:spcBef>
                <a:spcPts val="480"/>
              </a:spcBef>
              <a:spcAft>
                <a:spcPts val="0"/>
              </a:spcAft>
              <a:buSzPts val="2400"/>
              <a:buChar char="⮚"/>
            </a:pPr>
            <a:r>
              <a:rPr lang="en-US"/>
              <a:t>Budget = </a:t>
            </a:r>
            <a:r>
              <a:rPr b="1" i="1" lang="en-US"/>
              <a:t>b</a:t>
            </a:r>
            <a:r>
              <a:rPr b="1" baseline="-25000" i="1" lang="en-US"/>
              <a:t>i</a:t>
            </a:r>
            <a:endParaRPr b="1" i="1"/>
          </a:p>
          <a:p>
            <a:pPr indent="-285750" lvl="1" marL="742950" rtl="0" algn="l">
              <a:lnSpc>
                <a:spcPct val="90000"/>
              </a:lnSpc>
              <a:spcBef>
                <a:spcPts val="480"/>
              </a:spcBef>
              <a:spcAft>
                <a:spcPts val="0"/>
              </a:spcAft>
              <a:buSzPts val="2400"/>
              <a:buChar char="⮚"/>
            </a:pPr>
            <a:r>
              <a:rPr lang="en-US"/>
              <a:t>Amount spent so far = </a:t>
            </a:r>
            <a:r>
              <a:rPr b="1" i="1" lang="en-US"/>
              <a:t>m</a:t>
            </a:r>
            <a:r>
              <a:rPr b="1" baseline="-25000" i="1" lang="en-US"/>
              <a:t>i</a:t>
            </a:r>
            <a:endParaRPr b="1" i="1"/>
          </a:p>
          <a:p>
            <a:pPr indent="-285750" lvl="1" marL="742950" rtl="0" algn="l">
              <a:lnSpc>
                <a:spcPct val="90000"/>
              </a:lnSpc>
              <a:spcBef>
                <a:spcPts val="480"/>
              </a:spcBef>
              <a:spcAft>
                <a:spcPts val="0"/>
              </a:spcAft>
              <a:buSzPts val="2400"/>
              <a:buChar char="⮚"/>
            </a:pPr>
            <a:r>
              <a:rPr b="1" lang="en-US">
                <a:solidFill>
                  <a:srgbClr val="008000"/>
                </a:solidFill>
              </a:rPr>
              <a:t>Fraction of budget left over </a:t>
            </a:r>
            <a:r>
              <a:rPr b="1" i="1" lang="en-US"/>
              <a:t>f</a:t>
            </a:r>
            <a:r>
              <a:rPr b="1" baseline="-25000" i="1" lang="en-US"/>
              <a:t>i</a:t>
            </a:r>
            <a:r>
              <a:rPr b="1" i="1" lang="en-US"/>
              <a:t> = 1- (m</a:t>
            </a:r>
            <a:r>
              <a:rPr b="1" baseline="-25000" i="1" lang="en-US"/>
              <a:t>i</a:t>
            </a:r>
            <a:r>
              <a:rPr b="1" i="1" lang="en-US"/>
              <a:t>/b</a:t>
            </a:r>
            <a:r>
              <a:rPr b="1" baseline="-25000" i="1" lang="en-US"/>
              <a:t>i</a:t>
            </a:r>
            <a:r>
              <a:rPr b="1" i="1" lang="en-US"/>
              <a:t>)</a:t>
            </a:r>
            <a:endParaRPr/>
          </a:p>
          <a:p>
            <a:pPr indent="-209550" lvl="1" marL="742950" rtl="0" algn="l">
              <a:lnSpc>
                <a:spcPct val="90000"/>
              </a:lnSpc>
              <a:spcBef>
                <a:spcPts val="240"/>
              </a:spcBef>
              <a:spcAft>
                <a:spcPts val="0"/>
              </a:spcAft>
              <a:buSzPts val="1200"/>
              <a:buNone/>
            </a:pPr>
            <a:r>
              <a:t/>
            </a:r>
            <a:endParaRPr b="1" i="1" sz="1200"/>
          </a:p>
          <a:p>
            <a:pPr indent="-342900" lvl="0" marL="342900" rtl="0" algn="l">
              <a:lnSpc>
                <a:spcPct val="90000"/>
              </a:lnSpc>
              <a:spcBef>
                <a:spcPts val="560"/>
              </a:spcBef>
              <a:spcAft>
                <a:spcPts val="0"/>
              </a:spcAft>
              <a:buSzPts val="2800"/>
              <a:buChar char="●"/>
            </a:pPr>
            <a:r>
              <a:rPr lang="en-US">
                <a:solidFill>
                  <a:srgbClr val="FF0066"/>
                </a:solidFill>
              </a:rPr>
              <a:t>Define </a:t>
            </a:r>
            <a:r>
              <a:rPr b="1" i="1" lang="en-US">
                <a:solidFill>
                  <a:srgbClr val="FF0066"/>
                </a:solidFill>
                <a:latin typeface="Noto Sans Symbols"/>
                <a:ea typeface="Noto Sans Symbols"/>
                <a:cs typeface="Noto Sans Symbols"/>
                <a:sym typeface="Noto Sans Symbols"/>
              </a:rPr>
              <a:t>ψ</a:t>
            </a:r>
            <a:r>
              <a:rPr b="1" baseline="-25000" i="1" lang="en-US">
                <a:solidFill>
                  <a:srgbClr val="FF0066"/>
                </a:solidFill>
              </a:rPr>
              <a:t>i</a:t>
            </a:r>
            <a:r>
              <a:rPr b="1" i="1" lang="en-US">
                <a:solidFill>
                  <a:srgbClr val="FF0066"/>
                </a:solidFill>
              </a:rPr>
              <a:t>(q) = x</a:t>
            </a:r>
            <a:r>
              <a:rPr b="1" baseline="-25000" i="1" lang="en-US">
                <a:solidFill>
                  <a:srgbClr val="FF0066"/>
                </a:solidFill>
              </a:rPr>
              <a:t>i </a:t>
            </a:r>
            <a:r>
              <a:rPr lang="en-US">
                <a:solidFill>
                  <a:srgbClr val="FF0066"/>
                </a:solidFill>
              </a:rPr>
              <a:t>*</a:t>
            </a:r>
            <a:r>
              <a:rPr b="1" i="1" lang="en-US">
                <a:solidFill>
                  <a:srgbClr val="FF0066"/>
                </a:solidFill>
              </a:rPr>
              <a:t> (1-e</a:t>
            </a:r>
            <a:r>
              <a:rPr b="1" baseline="30000" i="1" lang="en-US">
                <a:solidFill>
                  <a:srgbClr val="FF0066"/>
                </a:solidFill>
              </a:rPr>
              <a:t>-fi</a:t>
            </a:r>
            <a:r>
              <a:rPr b="1" i="1" lang="en-US">
                <a:solidFill>
                  <a:srgbClr val="FF0066"/>
                </a:solidFill>
              </a:rPr>
              <a:t>)		</a:t>
            </a:r>
            <a:r>
              <a:rPr b="1" i="1" lang="en-US">
                <a:solidFill>
                  <a:srgbClr val="008000"/>
                </a:solidFill>
                <a:latin typeface="Noto Sans Symbols"/>
                <a:ea typeface="Noto Sans Symbols"/>
                <a:cs typeface="Noto Sans Symbols"/>
                <a:sym typeface="Noto Sans Symbols"/>
              </a:rPr>
              <a:t>ψ</a:t>
            </a:r>
            <a:r>
              <a:rPr b="1" i="1" lang="en-US">
                <a:solidFill>
                  <a:srgbClr val="008000"/>
                </a:solidFill>
              </a:rPr>
              <a:t> (psi)</a:t>
            </a:r>
            <a:endParaRPr/>
          </a:p>
          <a:p>
            <a:pPr indent="-209550" lvl="1" marL="742950" rtl="0" algn="l">
              <a:lnSpc>
                <a:spcPct val="90000"/>
              </a:lnSpc>
              <a:spcBef>
                <a:spcPts val="240"/>
              </a:spcBef>
              <a:spcAft>
                <a:spcPts val="0"/>
              </a:spcAft>
              <a:buSzPts val="1200"/>
              <a:buNone/>
            </a:pPr>
            <a:r>
              <a:t/>
            </a:r>
            <a:endParaRPr b="1" i="1" sz="1200"/>
          </a:p>
          <a:p>
            <a:pPr indent="-285750" lvl="1" marL="742950" rtl="0" algn="l">
              <a:lnSpc>
                <a:spcPct val="90000"/>
              </a:lnSpc>
              <a:spcBef>
                <a:spcPts val="480"/>
              </a:spcBef>
              <a:spcAft>
                <a:spcPts val="0"/>
              </a:spcAft>
              <a:buSzPts val="2400"/>
              <a:buChar char="⮚"/>
            </a:pPr>
            <a:r>
              <a:rPr b="1" i="1" lang="en-US"/>
              <a:t>bid * (1-e</a:t>
            </a:r>
            <a:r>
              <a:rPr b="1" baseline="30000" i="1" lang="en-US"/>
              <a:t>-(fraction of budget left)</a:t>
            </a:r>
            <a:r>
              <a:rPr b="1" i="1" lang="en-US"/>
              <a:t>)</a:t>
            </a:r>
            <a:endParaRPr/>
          </a:p>
          <a:p>
            <a:pPr indent="-152400" lvl="8" marL="3886200" rtl="0" algn="l">
              <a:lnSpc>
                <a:spcPct val="90000"/>
              </a:lnSpc>
              <a:spcBef>
                <a:spcPts val="240"/>
              </a:spcBef>
              <a:spcAft>
                <a:spcPts val="0"/>
              </a:spcAft>
              <a:buClr>
                <a:schemeClr val="dk1"/>
              </a:buClr>
              <a:buSzPts val="1200"/>
              <a:buFont typeface="Times New Roman"/>
              <a:buNone/>
            </a:pPr>
            <a:r>
              <a:t/>
            </a:r>
            <a:endParaRPr sz="1200"/>
          </a:p>
          <a:p>
            <a:pPr indent="-342900" lvl="0" marL="342900" rtl="0" algn="l">
              <a:lnSpc>
                <a:spcPct val="90000"/>
              </a:lnSpc>
              <a:spcBef>
                <a:spcPts val="560"/>
              </a:spcBef>
              <a:spcAft>
                <a:spcPts val="0"/>
              </a:spcAft>
              <a:buSzPts val="2800"/>
              <a:buChar char="●"/>
            </a:pPr>
            <a:r>
              <a:rPr lang="en-US">
                <a:solidFill>
                  <a:srgbClr val="FF0066"/>
                </a:solidFill>
              </a:rPr>
              <a:t>Allocate query </a:t>
            </a:r>
            <a:r>
              <a:rPr b="1" i="1" lang="en-US">
                <a:solidFill>
                  <a:srgbClr val="FF0066"/>
                </a:solidFill>
              </a:rPr>
              <a:t>q</a:t>
            </a:r>
            <a:r>
              <a:rPr lang="en-US">
                <a:solidFill>
                  <a:srgbClr val="FF0066"/>
                </a:solidFill>
              </a:rPr>
              <a:t> to bidder </a:t>
            </a:r>
            <a:r>
              <a:rPr b="1" i="1" lang="en-US">
                <a:solidFill>
                  <a:srgbClr val="FF0066"/>
                </a:solidFill>
              </a:rPr>
              <a:t>i</a:t>
            </a:r>
            <a:r>
              <a:rPr lang="en-US">
                <a:solidFill>
                  <a:srgbClr val="FF0066"/>
                </a:solidFill>
              </a:rPr>
              <a:t> with </a:t>
            </a:r>
            <a:r>
              <a:rPr lang="en-US">
                <a:solidFill>
                  <a:srgbClr val="009900"/>
                </a:solidFill>
              </a:rPr>
              <a:t>largest value </a:t>
            </a:r>
            <a:r>
              <a:rPr lang="en-US">
                <a:solidFill>
                  <a:srgbClr val="FF0066"/>
                </a:solidFill>
              </a:rPr>
              <a:t>of </a:t>
            </a:r>
            <a:r>
              <a:rPr b="1" i="1" lang="en-US">
                <a:solidFill>
                  <a:srgbClr val="FF0066"/>
                </a:solidFill>
                <a:latin typeface="Noto Sans Symbols"/>
                <a:ea typeface="Noto Sans Symbols"/>
                <a:cs typeface="Noto Sans Symbols"/>
                <a:sym typeface="Noto Sans Symbols"/>
              </a:rPr>
              <a:t>ψ</a:t>
            </a:r>
            <a:r>
              <a:rPr b="1" baseline="-25000" i="1" lang="en-US">
                <a:solidFill>
                  <a:srgbClr val="FF0066"/>
                </a:solidFill>
              </a:rPr>
              <a:t>i</a:t>
            </a:r>
            <a:r>
              <a:rPr b="1" i="1" lang="en-US">
                <a:solidFill>
                  <a:srgbClr val="FF0066"/>
                </a:solidFill>
              </a:rPr>
              <a:t>(q)</a:t>
            </a:r>
            <a:endParaRPr/>
          </a:p>
          <a:p>
            <a:pPr indent="-152400" lvl="8" marL="3886200" rtl="0" algn="l">
              <a:lnSpc>
                <a:spcPct val="90000"/>
              </a:lnSpc>
              <a:spcBef>
                <a:spcPts val="240"/>
              </a:spcBef>
              <a:spcAft>
                <a:spcPts val="0"/>
              </a:spcAft>
              <a:buClr>
                <a:schemeClr val="dk1"/>
              </a:buClr>
              <a:buSzPts val="1200"/>
              <a:buFont typeface="Times New Roman"/>
              <a:buNone/>
            </a:pPr>
            <a:r>
              <a:t/>
            </a:r>
            <a:endParaRPr sz="1200"/>
          </a:p>
          <a:p>
            <a:pPr indent="-342900" lvl="0" marL="342900" rtl="0" algn="l">
              <a:lnSpc>
                <a:spcPct val="90000"/>
              </a:lnSpc>
              <a:spcBef>
                <a:spcPts val="560"/>
              </a:spcBef>
              <a:spcAft>
                <a:spcPts val="0"/>
              </a:spcAft>
              <a:buSzPts val="2800"/>
              <a:buChar char="●"/>
            </a:pPr>
            <a:r>
              <a:rPr b="1" lang="en-US">
                <a:solidFill>
                  <a:srgbClr val="0000FF"/>
                </a:solidFill>
              </a:rPr>
              <a:t>Same competitive ratio (1-1/e) </a:t>
            </a:r>
            <a:endParaRPr/>
          </a:p>
        </p:txBody>
      </p:sp>
      <p:sp>
        <p:nvSpPr>
          <p:cNvPr id="1009" name="Google Shape;1009;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8.10</a:t>
            </a:r>
            <a:endParaRPr/>
          </a:p>
        </p:txBody>
      </p:sp>
      <p:sp>
        <p:nvSpPr>
          <p:cNvPr id="1015" name="Google Shape;1015;p67"/>
          <p:cNvSpPr txBox="1"/>
          <p:nvPr>
            <p:ph idx="1" type="body"/>
          </p:nvPr>
        </p:nvSpPr>
        <p:spPr>
          <a:xfrm>
            <a:off x="685800" y="1295400"/>
            <a:ext cx="80772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x</a:t>
            </a:r>
            <a:r>
              <a:rPr b="1" baseline="-25000" lang="en-US" sz="2000">
                <a:solidFill>
                  <a:srgbClr val="0000FF"/>
                </a:solidFill>
              </a:rPr>
              <a:t>1</a:t>
            </a:r>
            <a:r>
              <a:rPr b="1" lang="en-US" sz="2000">
                <a:solidFill>
                  <a:srgbClr val="0000FF"/>
                </a:solidFill>
              </a:rPr>
              <a:t> = 1, b</a:t>
            </a:r>
            <a:r>
              <a:rPr b="1" baseline="-25000" lang="en-US" sz="2000">
                <a:solidFill>
                  <a:srgbClr val="0000FF"/>
                </a:solidFill>
              </a:rPr>
              <a:t>1</a:t>
            </a:r>
            <a:r>
              <a:rPr b="1" lang="en-US" sz="2000">
                <a:solidFill>
                  <a:srgbClr val="0000FF"/>
                </a:solidFill>
              </a:rPr>
              <a:t> = 110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x</a:t>
            </a:r>
            <a:r>
              <a:rPr b="1" baseline="-25000" lang="en-US" sz="2000">
                <a:solidFill>
                  <a:srgbClr val="0000FF"/>
                </a:solidFill>
              </a:rPr>
              <a:t>2</a:t>
            </a:r>
            <a:r>
              <a:rPr b="1" lang="en-US" sz="2000">
                <a:solidFill>
                  <a:srgbClr val="0000FF"/>
                </a:solidFill>
              </a:rPr>
              <a:t> = 10, b</a:t>
            </a:r>
            <a:r>
              <a:rPr b="1" baseline="-25000" lang="en-US" sz="2000">
                <a:solidFill>
                  <a:srgbClr val="0000FF"/>
                </a:solidFill>
              </a:rPr>
              <a:t>2</a:t>
            </a:r>
            <a:r>
              <a:rPr b="1" lang="en-US" sz="2000">
                <a:solidFill>
                  <a:srgbClr val="0000FF"/>
                </a:solidFill>
              </a:rPr>
              <a:t> = 100</a:t>
            </a:r>
            <a:endParaRPr/>
          </a:p>
          <a:p>
            <a:pPr indent="-342900" lvl="0" marL="342900" rtl="0" algn="l">
              <a:spcBef>
                <a:spcPts val="400"/>
              </a:spcBef>
              <a:spcAft>
                <a:spcPts val="0"/>
              </a:spcAft>
              <a:buSzPts val="2000"/>
              <a:buChar char="●"/>
            </a:pPr>
            <a:r>
              <a:rPr lang="en-US" sz="2000"/>
              <a:t>First occurrence of query q: </a:t>
            </a:r>
            <a:r>
              <a:rPr b="1" lang="en-US" sz="2000">
                <a:solidFill>
                  <a:srgbClr val="008000"/>
                </a:solidFill>
              </a:rPr>
              <a:t>fraction 1 of budgets b</a:t>
            </a:r>
            <a:r>
              <a:rPr b="1" baseline="-25000" lang="en-US" sz="2000">
                <a:solidFill>
                  <a:srgbClr val="008000"/>
                </a:solidFill>
              </a:rPr>
              <a:t>1</a:t>
            </a:r>
            <a:r>
              <a:rPr b="1" lang="en-US" sz="2000">
                <a:solidFill>
                  <a:srgbClr val="008000"/>
                </a:solidFill>
              </a:rPr>
              <a:t> and b</a:t>
            </a:r>
            <a:r>
              <a:rPr b="1" baseline="-25000" lang="en-US" sz="2000">
                <a:solidFill>
                  <a:srgbClr val="008000"/>
                </a:solidFill>
              </a:rPr>
              <a:t>2 </a:t>
            </a:r>
            <a:r>
              <a:rPr b="1" lang="en-US" sz="2000">
                <a:solidFill>
                  <a:srgbClr val="008000"/>
                </a:solidFill>
              </a:rPr>
              <a:t>remain</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1</a:t>
            </a:r>
            <a:r>
              <a:rPr b="1" i="1" lang="en-US" sz="2000"/>
              <a:t>(q) = x</a:t>
            </a:r>
            <a:r>
              <a:rPr b="1" baseline="-25000" i="1" lang="en-US" sz="2000"/>
              <a:t>1</a:t>
            </a:r>
            <a:r>
              <a:rPr b="1" i="1" lang="en-US" sz="2000"/>
              <a:t>(1-e</a:t>
            </a:r>
            <a:r>
              <a:rPr b="1" baseline="30000" i="1" lang="en-US" sz="2000"/>
              <a:t>-f1</a:t>
            </a:r>
            <a:r>
              <a:rPr b="1" i="1" lang="en-US" sz="2000"/>
              <a:t>) = 1(1-e</a:t>
            </a:r>
            <a:r>
              <a:rPr b="1" baseline="30000" i="1" lang="en-US" sz="2000"/>
              <a:t>-1</a:t>
            </a:r>
            <a:r>
              <a:rPr b="1" i="1" lang="en-US" sz="2000"/>
              <a:t>) = 1 – 1/e = 0.63</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2</a:t>
            </a:r>
            <a:r>
              <a:rPr b="1" i="1" lang="en-US" sz="2000"/>
              <a:t>(q) = x</a:t>
            </a:r>
            <a:r>
              <a:rPr b="1" baseline="-25000" i="1" lang="en-US" sz="2000"/>
              <a:t>2</a:t>
            </a:r>
            <a:r>
              <a:rPr b="1" i="1" lang="en-US" sz="2000"/>
              <a:t>(1-e</a:t>
            </a:r>
            <a:r>
              <a:rPr b="1" baseline="30000" i="1" lang="en-US" sz="2000"/>
              <a:t>-f2</a:t>
            </a:r>
            <a:r>
              <a:rPr b="1" i="1" lang="en-US" sz="2000"/>
              <a:t>) = 10(1-e</a:t>
            </a:r>
            <a:r>
              <a:rPr b="1" baseline="30000" i="1" lang="en-US" sz="2000"/>
              <a:t>-1</a:t>
            </a:r>
            <a:r>
              <a:rPr b="1" i="1" lang="en-US" sz="2000"/>
              <a:t>) = 6.3</a:t>
            </a:r>
            <a:endParaRPr/>
          </a:p>
          <a:p>
            <a:pPr indent="-342900" lvl="1" marL="342900" rtl="0" algn="l">
              <a:spcBef>
                <a:spcPts val="400"/>
              </a:spcBef>
              <a:spcAft>
                <a:spcPts val="0"/>
              </a:spcAft>
              <a:buSzPts val="2000"/>
              <a:buFont typeface="Arial"/>
              <a:buChar char="●"/>
            </a:pPr>
            <a:r>
              <a:rPr b="1" lang="en-US" sz="2000">
                <a:solidFill>
                  <a:srgbClr val="FF0066"/>
                </a:solidFill>
              </a:rPr>
              <a:t>So first q is awarded to A</a:t>
            </a:r>
            <a:r>
              <a:rPr b="1" baseline="-25000" lang="en-US" sz="2000">
                <a:solidFill>
                  <a:srgbClr val="FF0066"/>
                </a:solidFill>
              </a:rPr>
              <a:t>2</a:t>
            </a:r>
            <a:endParaRPr/>
          </a:p>
          <a:p>
            <a:pPr indent="-342900" lvl="1" marL="342900" rtl="0" algn="l">
              <a:spcBef>
                <a:spcPts val="400"/>
              </a:spcBef>
              <a:spcAft>
                <a:spcPts val="0"/>
              </a:spcAft>
              <a:buSzPts val="2000"/>
              <a:buFont typeface="Arial"/>
              <a:buChar char="●"/>
            </a:pP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2</a:t>
            </a:r>
            <a:r>
              <a:rPr b="1" i="1" lang="en-US" sz="2000">
                <a:solidFill>
                  <a:srgbClr val="0000FF"/>
                </a:solidFill>
              </a:rPr>
              <a:t>(q) </a:t>
            </a:r>
            <a:r>
              <a:rPr b="1" lang="en-US" sz="2000">
                <a:solidFill>
                  <a:srgbClr val="0000FF"/>
                </a:solidFill>
              </a:rPr>
              <a:t>decreases, but for the next 9 instances of q: </a:t>
            </a: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2</a:t>
            </a:r>
            <a:r>
              <a:rPr b="1" i="1" lang="en-US" sz="2000">
                <a:solidFill>
                  <a:srgbClr val="0000FF"/>
                </a:solidFill>
              </a:rPr>
              <a:t>(q) &gt; </a:t>
            </a: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1</a:t>
            </a:r>
            <a:r>
              <a:rPr b="1" i="1" lang="en-US" sz="2000">
                <a:solidFill>
                  <a:srgbClr val="0000FF"/>
                </a:solidFill>
              </a:rPr>
              <a:t>(q) </a:t>
            </a:r>
            <a:r>
              <a:rPr b="1" lang="en-US" sz="2000">
                <a:solidFill>
                  <a:srgbClr val="0000FF"/>
                </a:solidFill>
              </a:rPr>
              <a:t>and queries are awarded to A</a:t>
            </a:r>
            <a:r>
              <a:rPr b="1" baseline="-25000" lang="en-US" sz="2000">
                <a:solidFill>
                  <a:srgbClr val="0000FF"/>
                </a:solidFill>
              </a:rPr>
              <a:t>2</a:t>
            </a:r>
            <a:endParaRPr/>
          </a:p>
          <a:p>
            <a:pPr indent="-342900" lvl="1" marL="342900" rtl="0" algn="l">
              <a:spcBef>
                <a:spcPts val="400"/>
              </a:spcBef>
              <a:spcAft>
                <a:spcPts val="0"/>
              </a:spcAft>
              <a:buSzPts val="2000"/>
              <a:buFont typeface="Arial"/>
              <a:buChar char="●"/>
            </a:pPr>
            <a:r>
              <a:rPr lang="en-US" sz="2000"/>
              <a:t>For 10</a:t>
            </a:r>
            <a:r>
              <a:rPr baseline="30000" lang="en-US" sz="2000"/>
              <a:t>th</a:t>
            </a:r>
            <a:r>
              <a:rPr lang="en-US" sz="2000"/>
              <a:t> instance of q, </a:t>
            </a:r>
            <a:r>
              <a:rPr b="1" lang="en-US" sz="2000"/>
              <a:t>remaining fraction of budget b</a:t>
            </a:r>
            <a:r>
              <a:rPr b="1" baseline="-25000" lang="en-US" sz="2000"/>
              <a:t>2</a:t>
            </a:r>
            <a:r>
              <a:rPr b="1" lang="en-US" sz="2000"/>
              <a:t> is 1/10</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2</a:t>
            </a:r>
            <a:r>
              <a:rPr b="1" i="1" lang="en-US" sz="2000"/>
              <a:t>(q) = x</a:t>
            </a:r>
            <a:r>
              <a:rPr b="1" baseline="-25000" i="1" lang="en-US" sz="2000"/>
              <a:t>2</a:t>
            </a:r>
            <a:r>
              <a:rPr b="1" i="1" lang="en-US" sz="2000"/>
              <a:t>(1-e</a:t>
            </a:r>
            <a:r>
              <a:rPr b="1" baseline="30000" i="1" lang="en-US" sz="2000"/>
              <a:t>-f2</a:t>
            </a:r>
            <a:r>
              <a:rPr b="1" i="1" lang="en-US" sz="2000"/>
              <a:t>) = 10(1-e</a:t>
            </a:r>
            <a:r>
              <a:rPr b="1" baseline="30000" i="1" lang="en-US" sz="2000"/>
              <a:t>-1/10</a:t>
            </a:r>
            <a:r>
              <a:rPr b="1" i="1" lang="en-US" sz="2000"/>
              <a:t>) = 0.95, which is &gt; 0.63</a:t>
            </a:r>
            <a:endParaRPr/>
          </a:p>
          <a:p>
            <a:pPr indent="-342900" lvl="1" marL="342900" rtl="0" algn="l">
              <a:spcBef>
                <a:spcPts val="400"/>
              </a:spcBef>
              <a:spcAft>
                <a:spcPts val="0"/>
              </a:spcAft>
              <a:buSzPts val="2000"/>
              <a:buFont typeface="Arial"/>
              <a:buChar char="●"/>
            </a:pPr>
            <a:r>
              <a:rPr b="1" lang="en-US" sz="2000">
                <a:solidFill>
                  <a:srgbClr val="008000"/>
                </a:solidFill>
              </a:rPr>
              <a:t>After 10 queries q, have spent all of A</a:t>
            </a:r>
            <a:r>
              <a:rPr b="1" baseline="-25000" lang="en-US" sz="2000">
                <a:solidFill>
                  <a:srgbClr val="008000"/>
                </a:solidFill>
              </a:rPr>
              <a:t>2</a:t>
            </a:r>
            <a:r>
              <a:rPr b="1" lang="en-US" sz="2000">
                <a:solidFill>
                  <a:srgbClr val="008000"/>
                </a:solidFill>
              </a:rPr>
              <a:t>’s budget, and additional queries q will be awarded to A</a:t>
            </a:r>
            <a:r>
              <a:rPr b="1" baseline="-25000" lang="en-US" sz="2000">
                <a:solidFill>
                  <a:srgbClr val="008000"/>
                </a:solidFill>
              </a:rPr>
              <a:t>1</a:t>
            </a:r>
            <a:endParaRPr/>
          </a:p>
          <a:p>
            <a:pPr indent="-342900" lvl="1" marL="342900" rtl="0" algn="l">
              <a:spcBef>
                <a:spcPts val="400"/>
              </a:spcBef>
              <a:spcAft>
                <a:spcPts val="0"/>
              </a:spcAft>
              <a:buSzPts val="2000"/>
              <a:buFont typeface="Arial"/>
              <a:buChar char="●"/>
            </a:pPr>
            <a:r>
              <a:rPr b="1" lang="en-US" sz="2000">
                <a:solidFill>
                  <a:srgbClr val="0000FF"/>
                </a:solidFill>
              </a:rPr>
              <a:t>Total revenue for 10 queries q = 100</a:t>
            </a:r>
            <a:endParaRPr/>
          </a:p>
          <a:p>
            <a:pPr indent="-342900" lvl="1" marL="342900" rtl="0" algn="l">
              <a:spcBef>
                <a:spcPts val="400"/>
              </a:spcBef>
              <a:spcAft>
                <a:spcPts val="0"/>
              </a:spcAft>
              <a:buSzPts val="2000"/>
              <a:buFont typeface="Arial"/>
              <a:buChar char="●"/>
            </a:pPr>
            <a:r>
              <a:rPr b="1" lang="en-US" sz="2000">
                <a:solidFill>
                  <a:srgbClr val="FF0066"/>
                </a:solidFill>
              </a:rPr>
              <a:t>Generalized Balance Algorithm: Successfully </a:t>
            </a:r>
            <a:r>
              <a:rPr b="1" lang="en-US" sz="2000">
                <a:solidFill>
                  <a:srgbClr val="009900"/>
                </a:solidFill>
              </a:rPr>
              <a:t>biased toward higher bids</a:t>
            </a:r>
            <a:r>
              <a:rPr b="1" lang="en-US" sz="2000">
                <a:solidFill>
                  <a:srgbClr val="FF0066"/>
                </a:solidFill>
              </a:rPr>
              <a:t>, took into account </a:t>
            </a:r>
            <a:r>
              <a:rPr b="1" lang="en-US" sz="2000">
                <a:solidFill>
                  <a:srgbClr val="009900"/>
                </a:solidFill>
              </a:rPr>
              <a:t>fraction of budget remaining</a:t>
            </a:r>
            <a:endParaRPr/>
          </a:p>
          <a:p>
            <a:pPr indent="-228600" lvl="1" marL="342900" rtl="0" algn="l">
              <a:spcBef>
                <a:spcPts val="360"/>
              </a:spcBef>
              <a:spcAft>
                <a:spcPts val="0"/>
              </a:spcAft>
              <a:buSzPts val="1800"/>
              <a:buFont typeface="Arial"/>
              <a:buNone/>
            </a:pPr>
            <a:r>
              <a:t/>
            </a:r>
            <a:endParaRPr sz="1800"/>
          </a:p>
          <a:p>
            <a:pPr indent="-215900" lvl="0" marL="342900" rtl="0" algn="l">
              <a:spcBef>
                <a:spcPts val="400"/>
              </a:spcBef>
              <a:spcAft>
                <a:spcPts val="0"/>
              </a:spcAft>
              <a:buSzPts val="2000"/>
              <a:buNone/>
            </a:pPr>
            <a:r>
              <a:t/>
            </a:r>
            <a:endParaRPr sz="2000"/>
          </a:p>
        </p:txBody>
      </p:sp>
      <p:sp>
        <p:nvSpPr>
          <p:cNvPr id="1016" name="Google Shape;1016;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8"/>
          <p:cNvSpPr txBox="1"/>
          <p:nvPr>
            <p:ph type="title"/>
          </p:nvPr>
        </p:nvSpPr>
        <p:spPr>
          <a:xfrm>
            <a:off x="6096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Additional Observations</a:t>
            </a:r>
            <a:endParaRPr/>
          </a:p>
        </p:txBody>
      </p:sp>
      <p:sp>
        <p:nvSpPr>
          <p:cNvPr id="1022" name="Google Shape;1022;p6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Algorithm as described </a:t>
            </a:r>
            <a:r>
              <a:rPr b="1" lang="en-US" sz="2400"/>
              <a:t>does not account for possibility that click-through rate differs for different ads</a:t>
            </a:r>
            <a:endParaRPr/>
          </a:p>
          <a:p>
            <a:pPr indent="-342900" lvl="1" marL="342900" rtl="0" algn="l">
              <a:spcBef>
                <a:spcPts val="480"/>
              </a:spcBef>
              <a:spcAft>
                <a:spcPts val="0"/>
              </a:spcAft>
              <a:buSzPts val="2400"/>
              <a:buFont typeface="Arial"/>
              <a:buChar char="●"/>
            </a:pPr>
            <a:r>
              <a:rPr b="1" lang="en-US">
                <a:solidFill>
                  <a:srgbClr val="008000"/>
                </a:solidFill>
              </a:rPr>
              <a:t>Multiply bid by </a:t>
            </a:r>
            <a:r>
              <a:rPr b="1" lang="en-US">
                <a:solidFill>
                  <a:srgbClr val="FF0000"/>
                </a:solidFill>
              </a:rPr>
              <a:t>CTR</a:t>
            </a:r>
            <a:r>
              <a:rPr b="1" lang="en-US">
                <a:solidFill>
                  <a:srgbClr val="008000"/>
                </a:solidFill>
              </a:rPr>
              <a:t> when computing </a:t>
            </a:r>
            <a:r>
              <a:rPr b="1" i="1" lang="en-US">
                <a:solidFill>
                  <a:srgbClr val="008000"/>
                </a:solidFill>
                <a:latin typeface="Noto Sans Symbols"/>
                <a:ea typeface="Noto Sans Symbols"/>
                <a:cs typeface="Noto Sans Symbols"/>
                <a:sym typeface="Noto Sans Symbols"/>
              </a:rPr>
              <a:t>ψ</a:t>
            </a:r>
            <a:endParaRPr/>
          </a:p>
          <a:p>
            <a:pPr indent="-190500" lvl="1" marL="342900" rtl="0" algn="l">
              <a:spcBef>
                <a:spcPts val="480"/>
              </a:spcBef>
              <a:spcAft>
                <a:spcPts val="0"/>
              </a:spcAft>
              <a:buSzPts val="2400"/>
              <a:buFont typeface="Arial"/>
              <a:buNone/>
            </a:pPr>
            <a:r>
              <a:t/>
            </a:r>
            <a:endParaRPr b="1" i="1">
              <a:latin typeface="Noto Sans Symbols"/>
              <a:ea typeface="Noto Sans Symbols"/>
              <a:cs typeface="Noto Sans Symbols"/>
              <a:sym typeface="Noto Sans Symbols"/>
            </a:endParaRPr>
          </a:p>
          <a:p>
            <a:pPr indent="-342900" lvl="1" marL="342900" rtl="0" algn="l">
              <a:spcBef>
                <a:spcPts val="480"/>
              </a:spcBef>
              <a:spcAft>
                <a:spcPts val="0"/>
              </a:spcAft>
              <a:buSzPts val="2400"/>
              <a:buFont typeface="Arial"/>
              <a:buChar char="●"/>
            </a:pPr>
            <a:r>
              <a:rPr lang="en-US"/>
              <a:t>Also can </a:t>
            </a:r>
            <a:r>
              <a:rPr b="1" lang="en-US"/>
              <a:t>consider historical frequency of queries</a:t>
            </a:r>
            <a:endParaRPr/>
          </a:p>
          <a:p>
            <a:pPr indent="-342900" lvl="2" marL="742950" rtl="0" algn="l">
              <a:spcBef>
                <a:spcPts val="480"/>
              </a:spcBef>
              <a:spcAft>
                <a:spcPts val="0"/>
              </a:spcAft>
              <a:buSzPts val="2400"/>
              <a:buFont typeface="Arial"/>
              <a:buChar char="●"/>
            </a:pPr>
            <a:r>
              <a:rPr b="1" lang="en-US" sz="2400">
                <a:solidFill>
                  <a:srgbClr val="FF0066"/>
                </a:solidFill>
              </a:rPr>
              <a:t>Use historical frequency to predict future frequency</a:t>
            </a:r>
            <a:endParaRPr/>
          </a:p>
          <a:p>
            <a:pPr indent="-190500" lvl="2" marL="742950" rtl="0" algn="l">
              <a:spcBef>
                <a:spcPts val="480"/>
              </a:spcBef>
              <a:spcAft>
                <a:spcPts val="0"/>
              </a:spcAft>
              <a:buSzPts val="2400"/>
              <a:buFont typeface="Arial"/>
              <a:buNone/>
            </a:pPr>
            <a:r>
              <a:t/>
            </a:r>
            <a:endParaRPr sz="2400"/>
          </a:p>
        </p:txBody>
      </p:sp>
      <p:sp>
        <p:nvSpPr>
          <p:cNvPr id="1023" name="Google Shape;1023;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69"/>
          <p:cNvSpPr txBox="1"/>
          <p:nvPr>
            <p:ph type="title"/>
          </p:nvPr>
        </p:nvSpPr>
        <p:spPr>
          <a:xfrm>
            <a:off x="685800" y="19792"/>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Aspects Not in Our Model</a:t>
            </a:r>
            <a:endParaRPr/>
          </a:p>
        </p:txBody>
      </p:sp>
      <p:sp>
        <p:nvSpPr>
          <p:cNvPr id="1029" name="Google Shape;1029;p69"/>
          <p:cNvSpPr txBox="1"/>
          <p:nvPr>
            <p:ph idx="1" type="body"/>
          </p:nvPr>
        </p:nvSpPr>
        <p:spPr>
          <a:xfrm>
            <a:off x="685800" y="1066800"/>
            <a:ext cx="8077200" cy="46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Matching bids and search queries:</a:t>
            </a:r>
            <a:endParaRPr/>
          </a:p>
          <a:p>
            <a:pPr indent="-342900" lvl="0" marL="342900" rtl="0" algn="l">
              <a:spcBef>
                <a:spcPts val="480"/>
              </a:spcBef>
              <a:spcAft>
                <a:spcPts val="0"/>
              </a:spcAft>
              <a:buSzPts val="2400"/>
              <a:buChar char="●"/>
            </a:pPr>
            <a:r>
              <a:rPr b="1" lang="en-US" sz="2400">
                <a:solidFill>
                  <a:srgbClr val="0000FF"/>
                </a:solidFill>
              </a:rPr>
              <a:t>In our simplified model, advertisers bid on sets of words</a:t>
            </a:r>
            <a:endParaRPr/>
          </a:p>
          <a:p>
            <a:pPr indent="-342900" lvl="0" marL="342900" rtl="0" algn="l">
              <a:spcBef>
                <a:spcPts val="480"/>
              </a:spcBef>
              <a:spcAft>
                <a:spcPts val="0"/>
              </a:spcAft>
              <a:buSzPts val="2400"/>
              <a:buChar char="●"/>
            </a:pPr>
            <a:r>
              <a:rPr lang="en-US" sz="2400"/>
              <a:t>An advertiser’s bid is eligible to be shown for search queries with </a:t>
            </a:r>
            <a:r>
              <a:rPr b="1" lang="en-US" sz="2400"/>
              <a:t>exactly the same set of words as advertiser’s bid</a:t>
            </a:r>
            <a:endParaRPr/>
          </a:p>
          <a:p>
            <a:pPr indent="-254000" lvl="0" marL="342900" rtl="0" algn="l">
              <a:spcBef>
                <a:spcPts val="280"/>
              </a:spcBef>
              <a:spcAft>
                <a:spcPts val="0"/>
              </a:spcAft>
              <a:buSzPts val="1400"/>
              <a:buNone/>
            </a:pPr>
            <a:r>
              <a:t/>
            </a:r>
            <a:endParaRPr sz="1400"/>
          </a:p>
          <a:p>
            <a:pPr indent="-342900" lvl="0" marL="342900" rtl="0" algn="l">
              <a:spcBef>
                <a:spcPts val="480"/>
              </a:spcBef>
              <a:spcAft>
                <a:spcPts val="0"/>
              </a:spcAft>
              <a:buSzPts val="2400"/>
              <a:buChar char="●"/>
            </a:pPr>
            <a:r>
              <a:rPr lang="en-US" sz="2400"/>
              <a:t>In reality, </a:t>
            </a:r>
            <a:r>
              <a:rPr b="1" lang="en-US" sz="2400">
                <a:solidFill>
                  <a:srgbClr val="FF0066"/>
                </a:solidFill>
              </a:rPr>
              <a:t>Google, Yahoo, Microsoft all offer advertisers “broad matching”: inexact matches of the bid keywords</a:t>
            </a:r>
            <a:endParaRPr/>
          </a:p>
          <a:p>
            <a:pPr indent="-342900" lvl="0" marL="342900" rtl="0" algn="l">
              <a:spcBef>
                <a:spcPts val="480"/>
              </a:spcBef>
              <a:spcAft>
                <a:spcPts val="0"/>
              </a:spcAft>
              <a:buSzPts val="2400"/>
              <a:buChar char="●"/>
            </a:pPr>
            <a:r>
              <a:rPr b="1" lang="en-US" sz="2400"/>
              <a:t>Examples: subsets, supersets, words with very similar meanings</a:t>
            </a:r>
            <a:endParaRPr/>
          </a:p>
          <a:p>
            <a:pPr indent="-279400" lvl="0" marL="342900" rtl="0" algn="l">
              <a:spcBef>
                <a:spcPts val="200"/>
              </a:spcBef>
              <a:spcAft>
                <a:spcPts val="0"/>
              </a:spcAft>
              <a:buSzPts val="1000"/>
              <a:buNone/>
            </a:pPr>
            <a:r>
              <a:t/>
            </a:r>
            <a:endParaRPr b="1" sz="1000"/>
          </a:p>
          <a:p>
            <a:pPr indent="-342900" lvl="0" marL="342900" rtl="0" algn="l">
              <a:spcBef>
                <a:spcPts val="480"/>
              </a:spcBef>
              <a:spcAft>
                <a:spcPts val="0"/>
              </a:spcAft>
              <a:buSzPts val="2400"/>
              <a:buChar char="●"/>
            </a:pPr>
            <a:r>
              <a:rPr lang="en-US" sz="2400"/>
              <a:t>Charge advertisers based on </a:t>
            </a:r>
            <a:r>
              <a:rPr b="1" lang="en-US" sz="2400">
                <a:solidFill>
                  <a:srgbClr val="008000"/>
                </a:solidFill>
              </a:rPr>
              <a:t>complicated formulas that take into account </a:t>
            </a:r>
            <a:r>
              <a:rPr b="1" lang="en-US" sz="2400">
                <a:solidFill>
                  <a:srgbClr val="FF0000"/>
                </a:solidFill>
              </a:rPr>
              <a:t>how closely related the search query is to the advertiser’s bids</a:t>
            </a:r>
            <a:endParaRPr/>
          </a:p>
          <a:p>
            <a:pPr indent="-342900" lvl="0" marL="342900" rtl="0" algn="l">
              <a:spcBef>
                <a:spcPts val="480"/>
              </a:spcBef>
              <a:spcAft>
                <a:spcPts val="0"/>
              </a:spcAft>
              <a:buSzPts val="2400"/>
              <a:buChar char="●"/>
            </a:pPr>
            <a:r>
              <a:rPr b="1" lang="en-US" sz="2400">
                <a:solidFill>
                  <a:srgbClr val="0000FF"/>
                </a:solidFill>
              </a:rPr>
              <a:t>Proprietary algorithms</a:t>
            </a:r>
            <a:endParaRPr/>
          </a:p>
        </p:txBody>
      </p:sp>
      <p:sp>
        <p:nvSpPr>
          <p:cNvPr id="1030" name="Google Shape;1030;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Search Ads Overview</a:t>
            </a:r>
            <a:endParaRPr/>
          </a:p>
        </p:txBody>
      </p:sp>
      <p:sp>
        <p:nvSpPr>
          <p:cNvPr id="142" name="Google Shape;142;p7"/>
          <p:cNvSpPr txBox="1"/>
          <p:nvPr>
            <p:ph idx="1" type="body"/>
          </p:nvPr>
        </p:nvSpPr>
        <p:spPr>
          <a:xfrm>
            <a:off x="528747" y="15240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8000"/>
                </a:solidFill>
              </a:rPr>
              <a:t>Most lucrative venue for </a:t>
            </a:r>
            <a:r>
              <a:rPr lang="en-US" sz="2400">
                <a:solidFill>
                  <a:srgbClr val="008000"/>
                </a:solidFill>
              </a:rPr>
              <a:t>online</a:t>
            </a:r>
            <a:r>
              <a:rPr lang="en-US" sz="2400">
                <a:solidFill>
                  <a:srgbClr val="008000"/>
                </a:solidFill>
              </a:rPr>
              <a:t> advertising: SEARCH</a:t>
            </a:r>
            <a:endParaRPr/>
          </a:p>
          <a:p>
            <a:pPr indent="-342900" lvl="0" marL="342900" rtl="0" algn="l">
              <a:spcBef>
                <a:spcPts val="480"/>
              </a:spcBef>
              <a:spcAft>
                <a:spcPts val="0"/>
              </a:spcAft>
              <a:buSzPts val="2400"/>
              <a:buChar char="●"/>
            </a:pPr>
            <a:r>
              <a:rPr lang="en-US" sz="2400"/>
              <a:t>Impression of an Ad</a:t>
            </a:r>
            <a:endParaRPr/>
          </a:p>
          <a:p>
            <a:pPr indent="-285750" lvl="1" marL="742950" rtl="0" algn="l">
              <a:spcBef>
                <a:spcPts val="400"/>
              </a:spcBef>
              <a:spcAft>
                <a:spcPts val="0"/>
              </a:spcAft>
              <a:buSzPts val="2000"/>
              <a:buChar char="⮚"/>
            </a:pPr>
            <a:r>
              <a:rPr lang="en-US" sz="2000"/>
              <a:t>Ad is displayed </a:t>
            </a:r>
            <a:endParaRPr/>
          </a:p>
          <a:p>
            <a:pPr indent="-285750" lvl="1" marL="742950" rtl="0" algn="l">
              <a:spcBef>
                <a:spcPts val="400"/>
              </a:spcBef>
              <a:spcAft>
                <a:spcPts val="0"/>
              </a:spcAft>
              <a:buSzPts val="2000"/>
              <a:buChar char="⮚"/>
            </a:pPr>
            <a:r>
              <a:rPr lang="en-US" sz="2000"/>
              <a:t>User clicked on the ad link to download the page</a:t>
            </a:r>
            <a:endParaRPr/>
          </a:p>
          <a:p>
            <a:pPr indent="-342900" lvl="0" marL="342900" rtl="0" algn="l">
              <a:spcBef>
                <a:spcPts val="480"/>
              </a:spcBef>
              <a:spcAft>
                <a:spcPts val="0"/>
              </a:spcAft>
              <a:buSzPts val="2400"/>
              <a:buChar char="●"/>
            </a:pPr>
            <a:r>
              <a:rPr lang="en-US" sz="2400"/>
              <a:t>Search engine charges advertisers for impression of their ads</a:t>
            </a:r>
            <a:endParaRPr b="1" sz="2000">
              <a:solidFill>
                <a:srgbClr val="008000"/>
              </a:solidFill>
            </a:endParaRPr>
          </a:p>
          <a:p>
            <a:pPr indent="-342900" lvl="0" marL="342900" rtl="0" algn="l">
              <a:spcBef>
                <a:spcPts val="480"/>
              </a:spcBef>
              <a:spcAft>
                <a:spcPts val="0"/>
              </a:spcAft>
              <a:buSzPts val="2400"/>
              <a:buChar char="●"/>
            </a:pPr>
            <a:r>
              <a:rPr lang="en-US" sz="2400">
                <a:solidFill>
                  <a:srgbClr val="0000FF"/>
                </a:solidFill>
              </a:rPr>
              <a:t>Adwords model (Google): matching search queries to advertisements</a:t>
            </a:r>
            <a:endParaRPr/>
          </a:p>
          <a:p>
            <a:pPr indent="-285750" lvl="1" marL="742950" rtl="0" algn="l">
              <a:spcBef>
                <a:spcPts val="400"/>
              </a:spcBef>
              <a:spcAft>
                <a:spcPts val="0"/>
              </a:spcAft>
              <a:buSzPts val="2000"/>
              <a:buChar char="⮚"/>
            </a:pPr>
            <a:r>
              <a:rPr lang="en-US" sz="2000"/>
              <a:t>Require algorithms for optimizing this assignment</a:t>
            </a:r>
            <a:endParaRPr/>
          </a:p>
          <a:p>
            <a:pPr indent="-228600" lvl="2" marL="1143000" rtl="0" algn="l">
              <a:spcBef>
                <a:spcPts val="360"/>
              </a:spcBef>
              <a:spcAft>
                <a:spcPts val="0"/>
              </a:spcAft>
              <a:buSzPts val="1800"/>
              <a:buFont typeface="Calibri"/>
              <a:buChar char="•"/>
            </a:pPr>
            <a:r>
              <a:rPr b="1" lang="en-US" sz="1800">
                <a:solidFill>
                  <a:srgbClr val="FF0066"/>
                </a:solidFill>
              </a:rPr>
              <a:t>Greedy</a:t>
            </a:r>
            <a:r>
              <a:rPr lang="en-US" sz="1800"/>
              <a:t> algorithms</a:t>
            </a:r>
            <a:endParaRPr/>
          </a:p>
          <a:p>
            <a:pPr indent="-228600" lvl="2" marL="1143000" rtl="0" algn="l">
              <a:spcBef>
                <a:spcPts val="360"/>
              </a:spcBef>
              <a:spcAft>
                <a:spcPts val="0"/>
              </a:spcAft>
              <a:buSzPts val="1800"/>
              <a:buFont typeface="Calibri"/>
              <a:buChar char="•"/>
            </a:pPr>
            <a:r>
              <a:rPr b="1" lang="en-US" sz="1800">
                <a:solidFill>
                  <a:srgbClr val="FF0066"/>
                </a:solidFill>
              </a:rPr>
              <a:t>Online </a:t>
            </a:r>
            <a:r>
              <a:rPr lang="en-US" sz="1800"/>
              <a:t>algorithms</a:t>
            </a:r>
            <a:endParaRPr/>
          </a:p>
        </p:txBody>
      </p:sp>
      <p:sp>
        <p:nvSpPr>
          <p:cNvPr id="143" name="Google Shape;14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4" name="Google Shape;144;p7"/>
          <p:cNvGrpSpPr/>
          <p:nvPr/>
        </p:nvGrpSpPr>
        <p:grpSpPr>
          <a:xfrm>
            <a:off x="4754478" y="4365998"/>
            <a:ext cx="4008522" cy="2260854"/>
            <a:chOff x="4944978" y="4444746"/>
            <a:chExt cx="4008522" cy="2260854"/>
          </a:xfrm>
        </p:grpSpPr>
        <p:sp>
          <p:nvSpPr>
            <p:cNvPr id="145" name="Google Shape;145;p7"/>
            <p:cNvSpPr/>
            <p:nvPr/>
          </p:nvSpPr>
          <p:spPr>
            <a:xfrm>
              <a:off x="6338637" y="5422232"/>
              <a:ext cx="1143000" cy="609600"/>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You</a:t>
              </a:r>
              <a:endParaRPr/>
            </a:p>
          </p:txBody>
        </p:sp>
        <p:sp>
          <p:nvSpPr>
            <p:cNvPr id="146" name="Google Shape;146;p7"/>
            <p:cNvSpPr/>
            <p:nvPr/>
          </p:nvSpPr>
          <p:spPr>
            <a:xfrm>
              <a:off x="4953000" y="51535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1</a:t>
              </a:r>
              <a:endParaRPr/>
            </a:p>
          </p:txBody>
        </p:sp>
        <p:sp>
          <p:nvSpPr>
            <p:cNvPr id="147" name="Google Shape;147;p7"/>
            <p:cNvSpPr/>
            <p:nvPr/>
          </p:nvSpPr>
          <p:spPr>
            <a:xfrm>
              <a:off x="4944978" y="5702969"/>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2</a:t>
              </a:r>
              <a:endParaRPr/>
            </a:p>
          </p:txBody>
        </p:sp>
        <p:sp>
          <p:nvSpPr>
            <p:cNvPr id="148" name="Google Shape;148;p7"/>
            <p:cNvSpPr/>
            <p:nvPr/>
          </p:nvSpPr>
          <p:spPr>
            <a:xfrm>
              <a:off x="4948989" y="62203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N</a:t>
              </a:r>
              <a:endParaRPr/>
            </a:p>
          </p:txBody>
        </p:sp>
        <p:sp>
          <p:nvSpPr>
            <p:cNvPr id="149" name="Google Shape;149;p7"/>
            <p:cNvSpPr/>
            <p:nvPr/>
          </p:nvSpPr>
          <p:spPr>
            <a:xfrm>
              <a:off x="7315200" y="4444746"/>
              <a:ext cx="16383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Customer</a:t>
              </a:r>
              <a:endParaRPr/>
            </a:p>
          </p:txBody>
        </p:sp>
        <p:sp>
          <p:nvSpPr>
            <p:cNvPr id="150" name="Google Shape;150;p7"/>
            <p:cNvSpPr txBox="1"/>
            <p:nvPr/>
          </p:nvSpPr>
          <p:spPr>
            <a:xfrm>
              <a:off x="7766441" y="5562600"/>
              <a:ext cx="10333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impression</a:t>
              </a:r>
              <a:endParaRPr/>
            </a:p>
          </p:txBody>
        </p:sp>
        <p:cxnSp>
          <p:nvCxnSpPr>
            <p:cNvPr id="151" name="Google Shape;151;p7"/>
            <p:cNvCxnSpPr>
              <a:stCxn id="149" idx="3"/>
              <a:endCxn id="145" idx="0"/>
            </p:cNvCxnSpPr>
            <p:nvPr/>
          </p:nvCxnSpPr>
          <p:spPr>
            <a:xfrm flipH="1">
              <a:off x="6910123" y="4858952"/>
              <a:ext cx="645000" cy="5634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52" name="Google Shape;152;p7"/>
            <p:cNvSpPr txBox="1"/>
            <p:nvPr/>
          </p:nvSpPr>
          <p:spPr>
            <a:xfrm>
              <a:off x="7010400" y="4886980"/>
              <a:ext cx="7560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search </a:t>
              </a:r>
              <a:endParaRPr/>
            </a:p>
            <a:p>
              <a:pPr indent="0" lvl="0" marL="0" marR="0" rtl="0" algn="l">
                <a:spcBef>
                  <a:spcPts val="0"/>
                </a:spcBef>
                <a:spcAft>
                  <a:spcPts val="0"/>
                </a:spcAft>
                <a:buNone/>
              </a:pPr>
              <a:r>
                <a:rPr lang="en-US" sz="1400">
                  <a:solidFill>
                    <a:schemeClr val="dk1"/>
                  </a:solidFill>
                  <a:latin typeface="Tahoma"/>
                  <a:ea typeface="Tahoma"/>
                  <a:cs typeface="Tahoma"/>
                  <a:sym typeface="Tahoma"/>
                </a:rPr>
                <a:t>query</a:t>
              </a:r>
              <a:endParaRPr/>
            </a:p>
          </p:txBody>
        </p:sp>
        <p:cxnSp>
          <p:nvCxnSpPr>
            <p:cNvPr id="153" name="Google Shape;153;p7"/>
            <p:cNvCxnSpPr>
              <a:stCxn id="145" idx="6"/>
              <a:endCxn id="150" idx="1"/>
            </p:cNvCxnSpPr>
            <p:nvPr/>
          </p:nvCxnSpPr>
          <p:spPr>
            <a:xfrm flipH="1" rot="10800000">
              <a:off x="7481637" y="5716532"/>
              <a:ext cx="284700" cy="105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4" name="Google Shape;154;p7"/>
            <p:cNvCxnSpPr>
              <a:stCxn id="150" idx="0"/>
              <a:endCxn id="149" idx="4"/>
            </p:cNvCxnSpPr>
            <p:nvPr/>
          </p:nvCxnSpPr>
          <p:spPr>
            <a:xfrm rot="10800000">
              <a:off x="8134321" y="4929900"/>
              <a:ext cx="148800" cy="6327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5" name="Google Shape;155;p7"/>
            <p:cNvCxnSpPr>
              <a:stCxn id="146" idx="6"/>
              <a:endCxn id="145" idx="1"/>
            </p:cNvCxnSpPr>
            <p:nvPr/>
          </p:nvCxnSpPr>
          <p:spPr>
            <a:xfrm>
              <a:off x="6096000" y="5396164"/>
              <a:ext cx="410100" cy="1152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6" name="Google Shape;156;p7"/>
            <p:cNvCxnSpPr>
              <a:stCxn id="147" idx="6"/>
            </p:cNvCxnSpPr>
            <p:nvPr/>
          </p:nvCxnSpPr>
          <p:spPr>
            <a:xfrm flipH="1" rot="10800000">
              <a:off x="6087978" y="5850506"/>
              <a:ext cx="299100" cy="9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7" name="Google Shape;157;p7"/>
            <p:cNvCxnSpPr>
              <a:stCxn id="148" idx="6"/>
            </p:cNvCxnSpPr>
            <p:nvPr/>
          </p:nvCxnSpPr>
          <p:spPr>
            <a:xfrm flipH="1" rot="10800000">
              <a:off x="6091989" y="5977564"/>
              <a:ext cx="590100" cy="485400"/>
            </a:xfrm>
            <a:prstGeom prst="straightConnector1">
              <a:avLst/>
            </a:prstGeom>
            <a:solidFill>
              <a:schemeClr val="accent1"/>
            </a:solidFill>
            <a:ln cap="flat" cmpd="sng" w="9525">
              <a:solidFill>
                <a:schemeClr val="dk1"/>
              </a:solidFill>
              <a:prstDash val="solid"/>
              <a:round/>
              <a:headEnd len="sm" w="sm" type="none"/>
              <a:tailEnd len="med" w="med" type="triangle"/>
            </a:ln>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0"/>
          <p:cNvSpPr txBox="1"/>
          <p:nvPr>
            <p:ph type="title"/>
          </p:nvPr>
        </p:nvSpPr>
        <p:spPr>
          <a:xfrm>
            <a:off x="685800" y="381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Aspects Not in Our Model</a:t>
            </a:r>
            <a:endParaRPr/>
          </a:p>
        </p:txBody>
      </p:sp>
      <p:sp>
        <p:nvSpPr>
          <p:cNvPr id="1036" name="Google Shape;1036;p70"/>
          <p:cNvSpPr txBox="1"/>
          <p:nvPr>
            <p:ph idx="1" type="body"/>
          </p:nvPr>
        </p:nvSpPr>
        <p:spPr>
          <a:xfrm>
            <a:off x="685800" y="1104900"/>
            <a:ext cx="8229600" cy="46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Charging Advertisers for Clicks</a:t>
            </a:r>
            <a:endParaRPr/>
          </a:p>
          <a:p>
            <a:pPr indent="-342900" lvl="0" marL="342900" rtl="0" algn="l">
              <a:spcBef>
                <a:spcPts val="480"/>
              </a:spcBef>
              <a:spcAft>
                <a:spcPts val="0"/>
              </a:spcAft>
              <a:buSzPts val="2400"/>
              <a:buChar char="●"/>
            </a:pPr>
            <a:r>
              <a:rPr b="1" lang="en-US" sz="2400">
                <a:solidFill>
                  <a:srgbClr val="0000FF"/>
                </a:solidFill>
              </a:rPr>
              <a:t>In our simplified model, when a user clicks on an ad, the advertiser is charged the amount they bid</a:t>
            </a:r>
            <a:endParaRPr/>
          </a:p>
          <a:p>
            <a:pPr indent="-342900" lvl="0" marL="342900" rtl="0" algn="l">
              <a:spcBef>
                <a:spcPts val="480"/>
              </a:spcBef>
              <a:spcAft>
                <a:spcPts val="0"/>
              </a:spcAft>
              <a:buSzPts val="2400"/>
              <a:buChar char="●"/>
            </a:pPr>
            <a:r>
              <a:rPr lang="en-US" sz="2400"/>
              <a:t>Known as a </a:t>
            </a:r>
            <a:r>
              <a:rPr b="1" lang="en-US" sz="2400">
                <a:solidFill>
                  <a:srgbClr val="FF0066"/>
                </a:solidFill>
              </a:rPr>
              <a:t>first-price auction</a:t>
            </a:r>
            <a:endParaRPr/>
          </a:p>
          <a:p>
            <a:pPr indent="-342900" lvl="0" marL="342900" rtl="0" algn="l">
              <a:spcBef>
                <a:spcPts val="480"/>
              </a:spcBef>
              <a:spcAft>
                <a:spcPts val="0"/>
              </a:spcAft>
              <a:buSzPts val="2400"/>
              <a:buChar char="●"/>
            </a:pPr>
            <a:r>
              <a:rPr b="1" lang="en-US" sz="2400"/>
              <a:t>In reality, search engines use a more complicated system known as a </a:t>
            </a:r>
            <a:r>
              <a:rPr b="1" lang="en-US" sz="2400">
                <a:solidFill>
                  <a:srgbClr val="FF0066"/>
                </a:solidFill>
              </a:rPr>
              <a:t>second-price auction</a:t>
            </a:r>
            <a:endParaRPr/>
          </a:p>
          <a:p>
            <a:pPr indent="-342900" lvl="0" marL="342900" rtl="0" algn="l">
              <a:spcBef>
                <a:spcPts val="480"/>
              </a:spcBef>
              <a:spcAft>
                <a:spcPts val="0"/>
              </a:spcAft>
              <a:buSzPts val="2400"/>
              <a:buChar char="●"/>
            </a:pPr>
            <a:r>
              <a:rPr b="1" lang="en-US" sz="2400">
                <a:solidFill>
                  <a:srgbClr val="008000"/>
                </a:solidFill>
              </a:rPr>
              <a:t>Each advertiser pays approximately the bid of the advertiser who placed immediately behind them in the auction</a:t>
            </a:r>
            <a:endParaRPr/>
          </a:p>
          <a:p>
            <a:pPr indent="-285750" lvl="1" marL="742950" rtl="0" algn="l">
              <a:spcBef>
                <a:spcPts val="400"/>
              </a:spcBef>
              <a:spcAft>
                <a:spcPts val="0"/>
              </a:spcAft>
              <a:buSzPts val="2000"/>
              <a:buChar char="⮚"/>
            </a:pPr>
            <a:r>
              <a:rPr lang="en-US" sz="2000"/>
              <a:t>Example: </a:t>
            </a:r>
            <a:r>
              <a:rPr b="1" lang="en-US" sz="2000"/>
              <a:t>First-place advertiser would pay the bid of the second-place advertiser plus one cent</a:t>
            </a:r>
            <a:endParaRPr/>
          </a:p>
          <a:p>
            <a:pPr indent="-342900" lvl="0" marL="342900" rtl="0" algn="l">
              <a:spcBef>
                <a:spcPts val="480"/>
              </a:spcBef>
              <a:spcAft>
                <a:spcPts val="0"/>
              </a:spcAft>
              <a:buSzPts val="2400"/>
              <a:buChar char="●"/>
            </a:pPr>
            <a:r>
              <a:rPr b="1" lang="en-US" sz="2400">
                <a:solidFill>
                  <a:srgbClr val="0000FF"/>
                </a:solidFill>
              </a:rPr>
              <a:t>Less susceptible to being gamed by advertisers than first-price auctions</a:t>
            </a:r>
            <a:endParaRPr/>
          </a:p>
          <a:p>
            <a:pPr indent="-342900" lvl="0" marL="342900" rtl="0" algn="l">
              <a:spcBef>
                <a:spcPts val="480"/>
              </a:spcBef>
              <a:spcAft>
                <a:spcPts val="0"/>
              </a:spcAft>
              <a:buSzPts val="2400"/>
              <a:buChar char="●"/>
            </a:pPr>
            <a:r>
              <a:rPr b="1" lang="en-US" sz="2400">
                <a:solidFill>
                  <a:srgbClr val="FF0066"/>
                </a:solidFill>
              </a:rPr>
              <a:t>Lead to higher revenues for search engines</a:t>
            </a:r>
            <a:endParaRPr/>
          </a:p>
          <a:p>
            <a:pPr indent="-285750" lvl="1" marL="742950" rtl="0" algn="l">
              <a:spcBef>
                <a:spcPts val="240"/>
              </a:spcBef>
              <a:spcAft>
                <a:spcPts val="0"/>
              </a:spcAft>
              <a:buSzPts val="1200"/>
              <a:buChar char="⮚"/>
            </a:pPr>
            <a:r>
              <a:rPr lang="en-US" sz="1200"/>
              <a:t>https://blogs.cornell.edu/info2040/2012/10/27/google-adwords-auction-a-second-price-sealed-bid-auction/</a:t>
            </a:r>
            <a:endParaRPr/>
          </a:p>
        </p:txBody>
      </p:sp>
      <p:sp>
        <p:nvSpPr>
          <p:cNvPr id="1037" name="Google Shape;1037;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Google AdWords</a:t>
            </a:r>
            <a:endParaRPr/>
          </a:p>
        </p:txBody>
      </p:sp>
      <p:sp>
        <p:nvSpPr>
          <p:cNvPr id="163" name="Google Shape;163;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4" name="Google Shape;164;p8"/>
          <p:cNvPicPr preferRelativeResize="0"/>
          <p:nvPr/>
        </p:nvPicPr>
        <p:blipFill rotWithShape="1">
          <a:blip r:embed="rId3">
            <a:alphaModFix/>
          </a:blip>
          <a:srcRect b="0" l="0" r="0" t="0"/>
          <a:stretch/>
        </p:blipFill>
        <p:spPr>
          <a:xfrm>
            <a:off x="20053" y="1600200"/>
            <a:ext cx="8866477" cy="41235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Google AdWords</a:t>
            </a:r>
            <a:endParaRPr/>
          </a:p>
        </p:txBody>
      </p:sp>
      <p:sp>
        <p:nvSpPr>
          <p:cNvPr id="170" name="Google Shape;170;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 name="Google Shape;171;p9"/>
          <p:cNvPicPr preferRelativeResize="0"/>
          <p:nvPr/>
        </p:nvPicPr>
        <p:blipFill rotWithShape="1">
          <a:blip r:embed="rId3">
            <a:alphaModFix/>
          </a:blip>
          <a:srcRect b="0" l="0" r="0" t="0"/>
          <a:stretch/>
        </p:blipFill>
        <p:spPr>
          <a:xfrm>
            <a:off x="152400" y="1326822"/>
            <a:ext cx="8305800" cy="500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dataMining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2002-03-23T20:14:09Z</dcterms:created>
  <dc:creator>Jeff Ullman</dc:creator>
</cp:coreProperties>
</file>